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46" r:id="rId4"/>
  </p:sldMasterIdLst>
  <p:notesMasterIdLst>
    <p:notesMasterId r:id="rId25"/>
  </p:notesMasterIdLst>
  <p:sldIdLst>
    <p:sldId id="256" r:id="rId5"/>
    <p:sldId id="257" r:id="rId6"/>
    <p:sldId id="374" r:id="rId7"/>
    <p:sldId id="358" r:id="rId8"/>
    <p:sldId id="360" r:id="rId9"/>
    <p:sldId id="395" r:id="rId10"/>
    <p:sldId id="420" r:id="rId11"/>
    <p:sldId id="394" r:id="rId12"/>
    <p:sldId id="396" r:id="rId13"/>
    <p:sldId id="419" r:id="rId14"/>
    <p:sldId id="407" r:id="rId15"/>
    <p:sldId id="412" r:id="rId16"/>
    <p:sldId id="406" r:id="rId17"/>
    <p:sldId id="373" r:id="rId18"/>
    <p:sldId id="408" r:id="rId19"/>
    <p:sldId id="413" r:id="rId20"/>
    <p:sldId id="415" r:id="rId21"/>
    <p:sldId id="426" r:id="rId22"/>
    <p:sldId id="427" r:id="rId23"/>
    <p:sldId id="370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58"/>
  </p:normalViewPr>
  <p:slideViewPr>
    <p:cSldViewPr snapToGrid="0">
      <p:cViewPr varScale="1">
        <p:scale>
          <a:sx n="116" d="100"/>
          <a:sy n="116" d="100"/>
        </p:scale>
        <p:origin x="86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84D690-4374-C247-A0E8-AF66082E0C44}" type="datetimeFigureOut">
              <a:rPr lang="en-AU" smtClean="0"/>
              <a:t>4/10/2024</a:t>
            </a:fld>
            <a:endParaRPr lang="en-AU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AU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69537B-D83B-914F-8020-FB860BBD1AD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176071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7">
            <a:extLst>
              <a:ext uri="{FF2B5EF4-FFF2-40B4-BE49-F238E27FC236}">
                <a16:creationId xmlns:a16="http://schemas.microsoft.com/office/drawing/2014/main" id="{E2274235-44D4-8041-9AED-2346C0EE1F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ヒラギノ角ゴ Pro W3" panose="020B0300000000000000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ヒラギノ角ゴ Pro W3" panose="020B0300000000000000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28E359EA-D287-A449-8193-A941D891FBD4}" type="slidenum">
              <a:rPr lang="en-US" altLang="en-US" smtClean="0">
                <a:solidFill>
                  <a:srgbClr val="AE2B21"/>
                </a:solidFill>
                <a:latin typeface="Tahoma" panose="020B0604030504040204" pitchFamily="34" charset="0"/>
                <a:ea typeface="ヒラギノ角ゴ Pro W3" panose="020B0300000000000000" pitchFamily="34" charset="-128"/>
              </a:rPr>
              <a:pPr>
                <a:spcBef>
                  <a:spcPct val="0"/>
                </a:spcBef>
              </a:pPr>
              <a:t>5</a:t>
            </a:fld>
            <a:endParaRPr lang="en-US" altLang="en-US">
              <a:solidFill>
                <a:srgbClr val="AE2B21"/>
              </a:solidFill>
              <a:latin typeface="Tahoma" panose="020B0604030504040204" pitchFamily="34" charset="0"/>
              <a:ea typeface="ヒラギノ角ゴ Pro W3" panose="020B0300000000000000" pitchFamily="34" charset="-128"/>
            </a:endParaRPr>
          </a:p>
        </p:txBody>
      </p:sp>
      <p:sp>
        <p:nvSpPr>
          <p:cNvPr id="10243" name="Rectangle 2">
            <a:extLst>
              <a:ext uri="{FF2B5EF4-FFF2-40B4-BE49-F238E27FC236}">
                <a16:creationId xmlns:a16="http://schemas.microsoft.com/office/drawing/2014/main" id="{F996F1FA-75A8-5948-AC02-8CDBC372FC9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4" name="Rectangle 3">
            <a:extLst>
              <a:ext uri="{FF2B5EF4-FFF2-40B4-BE49-F238E27FC236}">
                <a16:creationId xmlns:a16="http://schemas.microsoft.com/office/drawing/2014/main" id="{EE8FDB57-2814-6E4B-B97F-790DCEB224CE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Gill Sans" panose="020B0502020104020203" pitchFamily="34" charset="-79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692484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7">
            <a:extLst>
              <a:ext uri="{FF2B5EF4-FFF2-40B4-BE49-F238E27FC236}">
                <a16:creationId xmlns:a16="http://schemas.microsoft.com/office/drawing/2014/main" id="{E2274235-44D4-8041-9AED-2346C0EE1F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ヒラギノ角ゴ Pro W3" panose="020B0300000000000000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ヒラギノ角ゴ Pro W3" panose="020B0300000000000000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28E359EA-D287-A449-8193-A941D891FBD4}" type="slidenum">
              <a:rPr lang="en-US" altLang="en-US" smtClean="0">
                <a:solidFill>
                  <a:srgbClr val="AE2B21"/>
                </a:solidFill>
                <a:latin typeface="Tahoma" panose="020B0604030504040204" pitchFamily="34" charset="0"/>
                <a:ea typeface="ヒラギノ角ゴ Pro W3" panose="020B0300000000000000" pitchFamily="34" charset="-128"/>
              </a:rPr>
              <a:pPr>
                <a:spcBef>
                  <a:spcPct val="0"/>
                </a:spcBef>
              </a:pPr>
              <a:t>15</a:t>
            </a:fld>
            <a:endParaRPr lang="en-US" altLang="en-US">
              <a:solidFill>
                <a:srgbClr val="AE2B21"/>
              </a:solidFill>
              <a:latin typeface="Tahoma" panose="020B0604030504040204" pitchFamily="34" charset="0"/>
              <a:ea typeface="ヒラギノ角ゴ Pro W3" panose="020B0300000000000000" pitchFamily="34" charset="-128"/>
            </a:endParaRPr>
          </a:p>
        </p:txBody>
      </p:sp>
      <p:sp>
        <p:nvSpPr>
          <p:cNvPr id="10243" name="Rectangle 2">
            <a:extLst>
              <a:ext uri="{FF2B5EF4-FFF2-40B4-BE49-F238E27FC236}">
                <a16:creationId xmlns:a16="http://schemas.microsoft.com/office/drawing/2014/main" id="{F996F1FA-75A8-5948-AC02-8CDBC372FC9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4" name="Rectangle 3">
            <a:extLst>
              <a:ext uri="{FF2B5EF4-FFF2-40B4-BE49-F238E27FC236}">
                <a16:creationId xmlns:a16="http://schemas.microsoft.com/office/drawing/2014/main" id="{EE8FDB57-2814-6E4B-B97F-790DCEB224CE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Gill Sans" panose="020B0502020104020203" pitchFamily="34" charset="-79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645851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D0A8BC-0F22-14CA-12D9-80FC38E976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7">
            <a:extLst>
              <a:ext uri="{FF2B5EF4-FFF2-40B4-BE49-F238E27FC236}">
                <a16:creationId xmlns:a16="http://schemas.microsoft.com/office/drawing/2014/main" id="{3C60BDC3-8882-791A-9739-D0F718281E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ヒラギノ角ゴ Pro W3" panose="020B0300000000000000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ヒラギノ角ゴ Pro W3" panose="020B0300000000000000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28E359EA-D287-A449-8193-A941D891FBD4}" type="slidenum">
              <a:rPr lang="en-US" altLang="en-US" smtClean="0">
                <a:solidFill>
                  <a:srgbClr val="AE2B21"/>
                </a:solidFill>
                <a:latin typeface="Tahoma" panose="020B0604030504040204" pitchFamily="34" charset="0"/>
                <a:ea typeface="ヒラギノ角ゴ Pro W3" panose="020B0300000000000000" pitchFamily="34" charset="-128"/>
              </a:rPr>
              <a:pPr>
                <a:spcBef>
                  <a:spcPct val="0"/>
                </a:spcBef>
              </a:pPr>
              <a:t>19</a:t>
            </a:fld>
            <a:endParaRPr lang="en-US" altLang="en-US">
              <a:solidFill>
                <a:srgbClr val="AE2B21"/>
              </a:solidFill>
              <a:latin typeface="Tahoma" panose="020B0604030504040204" pitchFamily="34" charset="0"/>
              <a:ea typeface="ヒラギノ角ゴ Pro W3" panose="020B0300000000000000" pitchFamily="34" charset="-128"/>
            </a:endParaRPr>
          </a:p>
        </p:txBody>
      </p:sp>
      <p:sp>
        <p:nvSpPr>
          <p:cNvPr id="10243" name="Rectangle 2">
            <a:extLst>
              <a:ext uri="{FF2B5EF4-FFF2-40B4-BE49-F238E27FC236}">
                <a16:creationId xmlns:a16="http://schemas.microsoft.com/office/drawing/2014/main" id="{41B29142-1BA5-3DAA-6FF0-6F571714505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4" name="Rectangle 3">
            <a:extLst>
              <a:ext uri="{FF2B5EF4-FFF2-40B4-BE49-F238E27FC236}">
                <a16:creationId xmlns:a16="http://schemas.microsoft.com/office/drawing/2014/main" id="{D1E3731F-5BF6-3B00-796A-92215A5A5295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Gill Sans" panose="020B0502020104020203" pitchFamily="34" charset="-79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437156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7">
            <a:extLst>
              <a:ext uri="{FF2B5EF4-FFF2-40B4-BE49-F238E27FC236}">
                <a16:creationId xmlns:a16="http://schemas.microsoft.com/office/drawing/2014/main" id="{E2274235-44D4-8041-9AED-2346C0EE1F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ヒラギノ角ゴ Pro W3" panose="020B0300000000000000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ヒラギノ角ゴ Pro W3" panose="020B0300000000000000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28E359EA-D287-A449-8193-A941D891FBD4}" type="slidenum">
              <a:rPr lang="en-US" altLang="en-US" smtClean="0">
                <a:solidFill>
                  <a:srgbClr val="AE2B21"/>
                </a:solidFill>
                <a:latin typeface="Tahoma" panose="020B0604030504040204" pitchFamily="34" charset="0"/>
                <a:ea typeface="ヒラギノ角ゴ Pro W3" panose="020B0300000000000000" pitchFamily="34" charset="-128"/>
              </a:rPr>
              <a:pPr>
                <a:spcBef>
                  <a:spcPct val="0"/>
                </a:spcBef>
              </a:pPr>
              <a:t>6</a:t>
            </a:fld>
            <a:endParaRPr lang="en-US" altLang="en-US">
              <a:solidFill>
                <a:srgbClr val="AE2B21"/>
              </a:solidFill>
              <a:latin typeface="Tahoma" panose="020B0604030504040204" pitchFamily="34" charset="0"/>
              <a:ea typeface="ヒラギノ角ゴ Pro W3" panose="020B0300000000000000" pitchFamily="34" charset="-128"/>
            </a:endParaRPr>
          </a:p>
        </p:txBody>
      </p:sp>
      <p:sp>
        <p:nvSpPr>
          <p:cNvPr id="10243" name="Rectangle 2">
            <a:extLst>
              <a:ext uri="{FF2B5EF4-FFF2-40B4-BE49-F238E27FC236}">
                <a16:creationId xmlns:a16="http://schemas.microsoft.com/office/drawing/2014/main" id="{F996F1FA-75A8-5948-AC02-8CDBC372FC9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4" name="Rectangle 3">
            <a:extLst>
              <a:ext uri="{FF2B5EF4-FFF2-40B4-BE49-F238E27FC236}">
                <a16:creationId xmlns:a16="http://schemas.microsoft.com/office/drawing/2014/main" id="{EE8FDB57-2814-6E4B-B97F-790DCEB224CE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Gill Sans" panose="020B0502020104020203" pitchFamily="34" charset="-79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616661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7">
            <a:extLst>
              <a:ext uri="{FF2B5EF4-FFF2-40B4-BE49-F238E27FC236}">
                <a16:creationId xmlns:a16="http://schemas.microsoft.com/office/drawing/2014/main" id="{E2274235-44D4-8041-9AED-2346C0EE1F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ヒラギノ角ゴ Pro W3" panose="020B0300000000000000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ヒラギノ角ゴ Pro W3" panose="020B0300000000000000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28E359EA-D287-A449-8193-A941D891FBD4}" type="slidenum">
              <a:rPr lang="en-US" altLang="en-US" smtClean="0">
                <a:solidFill>
                  <a:srgbClr val="AE2B21"/>
                </a:solidFill>
                <a:latin typeface="Tahoma" panose="020B0604030504040204" pitchFamily="34" charset="0"/>
                <a:ea typeface="ヒラギノ角ゴ Pro W3" panose="020B0300000000000000" pitchFamily="34" charset="-128"/>
              </a:rPr>
              <a:pPr>
                <a:spcBef>
                  <a:spcPct val="0"/>
                </a:spcBef>
              </a:pPr>
              <a:t>7</a:t>
            </a:fld>
            <a:endParaRPr lang="en-US" altLang="en-US">
              <a:solidFill>
                <a:srgbClr val="AE2B21"/>
              </a:solidFill>
              <a:latin typeface="Tahoma" panose="020B0604030504040204" pitchFamily="34" charset="0"/>
              <a:ea typeface="ヒラギノ角ゴ Pro W3" panose="020B0300000000000000" pitchFamily="34" charset="-128"/>
            </a:endParaRPr>
          </a:p>
        </p:txBody>
      </p:sp>
      <p:sp>
        <p:nvSpPr>
          <p:cNvPr id="10243" name="Rectangle 2">
            <a:extLst>
              <a:ext uri="{FF2B5EF4-FFF2-40B4-BE49-F238E27FC236}">
                <a16:creationId xmlns:a16="http://schemas.microsoft.com/office/drawing/2014/main" id="{F996F1FA-75A8-5948-AC02-8CDBC372FC9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4" name="Rectangle 3">
            <a:extLst>
              <a:ext uri="{FF2B5EF4-FFF2-40B4-BE49-F238E27FC236}">
                <a16:creationId xmlns:a16="http://schemas.microsoft.com/office/drawing/2014/main" id="{EE8FDB57-2814-6E4B-B97F-790DCEB224CE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Gill Sans" panose="020B0502020104020203" pitchFamily="34" charset="-79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478273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7">
            <a:extLst>
              <a:ext uri="{FF2B5EF4-FFF2-40B4-BE49-F238E27FC236}">
                <a16:creationId xmlns:a16="http://schemas.microsoft.com/office/drawing/2014/main" id="{E2274235-44D4-8041-9AED-2346C0EE1F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ヒラギノ角ゴ Pro W3" panose="020B0300000000000000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ヒラギノ角ゴ Pro W3" panose="020B0300000000000000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28E359EA-D287-A449-8193-A941D891FBD4}" type="slidenum">
              <a:rPr lang="en-US" altLang="en-US" smtClean="0">
                <a:solidFill>
                  <a:srgbClr val="AE2B21"/>
                </a:solidFill>
                <a:latin typeface="Tahoma" panose="020B0604030504040204" pitchFamily="34" charset="0"/>
                <a:ea typeface="ヒラギノ角ゴ Pro W3" panose="020B0300000000000000" pitchFamily="34" charset="-128"/>
              </a:rPr>
              <a:pPr>
                <a:spcBef>
                  <a:spcPct val="0"/>
                </a:spcBef>
              </a:pPr>
              <a:t>8</a:t>
            </a:fld>
            <a:endParaRPr lang="en-US" altLang="en-US">
              <a:solidFill>
                <a:srgbClr val="AE2B21"/>
              </a:solidFill>
              <a:latin typeface="Tahoma" panose="020B0604030504040204" pitchFamily="34" charset="0"/>
              <a:ea typeface="ヒラギノ角ゴ Pro W3" panose="020B0300000000000000" pitchFamily="34" charset="-128"/>
            </a:endParaRPr>
          </a:p>
        </p:txBody>
      </p:sp>
      <p:sp>
        <p:nvSpPr>
          <p:cNvPr id="10243" name="Rectangle 2">
            <a:extLst>
              <a:ext uri="{FF2B5EF4-FFF2-40B4-BE49-F238E27FC236}">
                <a16:creationId xmlns:a16="http://schemas.microsoft.com/office/drawing/2014/main" id="{F996F1FA-75A8-5948-AC02-8CDBC372FC9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4" name="Rectangle 3">
            <a:extLst>
              <a:ext uri="{FF2B5EF4-FFF2-40B4-BE49-F238E27FC236}">
                <a16:creationId xmlns:a16="http://schemas.microsoft.com/office/drawing/2014/main" id="{EE8FDB57-2814-6E4B-B97F-790DCEB224CE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Gill Sans" panose="020B0502020104020203" pitchFamily="34" charset="-79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919297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7">
            <a:extLst>
              <a:ext uri="{FF2B5EF4-FFF2-40B4-BE49-F238E27FC236}">
                <a16:creationId xmlns:a16="http://schemas.microsoft.com/office/drawing/2014/main" id="{E2274235-44D4-8041-9AED-2346C0EE1F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ヒラギノ角ゴ Pro W3" panose="020B0300000000000000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ヒラギノ角ゴ Pro W3" panose="020B0300000000000000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28E359EA-D287-A449-8193-A941D891FBD4}" type="slidenum">
              <a:rPr lang="en-US" altLang="en-US" smtClean="0">
                <a:solidFill>
                  <a:srgbClr val="AE2B21"/>
                </a:solidFill>
                <a:latin typeface="Tahoma" panose="020B0604030504040204" pitchFamily="34" charset="0"/>
                <a:ea typeface="ヒラギノ角ゴ Pro W3" panose="020B0300000000000000" pitchFamily="34" charset="-128"/>
              </a:rPr>
              <a:pPr>
                <a:spcBef>
                  <a:spcPct val="0"/>
                </a:spcBef>
              </a:pPr>
              <a:t>9</a:t>
            </a:fld>
            <a:endParaRPr lang="en-US" altLang="en-US">
              <a:solidFill>
                <a:srgbClr val="AE2B21"/>
              </a:solidFill>
              <a:latin typeface="Tahoma" panose="020B0604030504040204" pitchFamily="34" charset="0"/>
              <a:ea typeface="ヒラギノ角ゴ Pro W3" panose="020B0300000000000000" pitchFamily="34" charset="-128"/>
            </a:endParaRPr>
          </a:p>
        </p:txBody>
      </p:sp>
      <p:sp>
        <p:nvSpPr>
          <p:cNvPr id="10243" name="Rectangle 2">
            <a:extLst>
              <a:ext uri="{FF2B5EF4-FFF2-40B4-BE49-F238E27FC236}">
                <a16:creationId xmlns:a16="http://schemas.microsoft.com/office/drawing/2014/main" id="{F996F1FA-75A8-5948-AC02-8CDBC372FC9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4" name="Rectangle 3">
            <a:extLst>
              <a:ext uri="{FF2B5EF4-FFF2-40B4-BE49-F238E27FC236}">
                <a16:creationId xmlns:a16="http://schemas.microsoft.com/office/drawing/2014/main" id="{EE8FDB57-2814-6E4B-B97F-790DCEB224CE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Gill Sans" panose="020B0502020104020203" pitchFamily="34" charset="-79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804532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7">
            <a:extLst>
              <a:ext uri="{FF2B5EF4-FFF2-40B4-BE49-F238E27FC236}">
                <a16:creationId xmlns:a16="http://schemas.microsoft.com/office/drawing/2014/main" id="{E2274235-44D4-8041-9AED-2346C0EE1F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ヒラギノ角ゴ Pro W3" panose="020B0300000000000000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ヒラギノ角ゴ Pro W3" panose="020B0300000000000000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28E359EA-D287-A449-8193-A941D891FBD4}" type="slidenum">
              <a:rPr lang="en-US" altLang="en-US" smtClean="0">
                <a:solidFill>
                  <a:srgbClr val="AE2B21"/>
                </a:solidFill>
                <a:latin typeface="Tahoma" panose="020B0604030504040204" pitchFamily="34" charset="0"/>
                <a:ea typeface="ヒラギノ角ゴ Pro W3" panose="020B0300000000000000" pitchFamily="34" charset="-128"/>
              </a:rPr>
              <a:pPr>
                <a:spcBef>
                  <a:spcPct val="0"/>
                </a:spcBef>
              </a:pPr>
              <a:t>10</a:t>
            </a:fld>
            <a:endParaRPr lang="en-US" altLang="en-US">
              <a:solidFill>
                <a:srgbClr val="AE2B21"/>
              </a:solidFill>
              <a:latin typeface="Tahoma" panose="020B0604030504040204" pitchFamily="34" charset="0"/>
              <a:ea typeface="ヒラギノ角ゴ Pro W3" panose="020B0300000000000000" pitchFamily="34" charset="-128"/>
            </a:endParaRPr>
          </a:p>
        </p:txBody>
      </p:sp>
      <p:sp>
        <p:nvSpPr>
          <p:cNvPr id="10243" name="Rectangle 2">
            <a:extLst>
              <a:ext uri="{FF2B5EF4-FFF2-40B4-BE49-F238E27FC236}">
                <a16:creationId xmlns:a16="http://schemas.microsoft.com/office/drawing/2014/main" id="{F996F1FA-75A8-5948-AC02-8CDBC372FC9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4" name="Rectangle 3">
            <a:extLst>
              <a:ext uri="{FF2B5EF4-FFF2-40B4-BE49-F238E27FC236}">
                <a16:creationId xmlns:a16="http://schemas.microsoft.com/office/drawing/2014/main" id="{EE8FDB57-2814-6E4B-B97F-790DCEB224CE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Gill Sans" panose="020B0502020104020203" pitchFamily="34" charset="-79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50982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7">
            <a:extLst>
              <a:ext uri="{FF2B5EF4-FFF2-40B4-BE49-F238E27FC236}">
                <a16:creationId xmlns:a16="http://schemas.microsoft.com/office/drawing/2014/main" id="{E2274235-44D4-8041-9AED-2346C0EE1F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ヒラギノ角ゴ Pro W3" panose="020B0300000000000000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ヒラギノ角ゴ Pro W3" panose="020B0300000000000000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28E359EA-D287-A449-8193-A941D891FBD4}" type="slidenum">
              <a:rPr lang="en-US" altLang="en-US" smtClean="0">
                <a:solidFill>
                  <a:srgbClr val="AE2B21"/>
                </a:solidFill>
                <a:latin typeface="Tahoma" panose="020B0604030504040204" pitchFamily="34" charset="0"/>
                <a:ea typeface="ヒラギノ角ゴ Pro W3" panose="020B0300000000000000" pitchFamily="34" charset="-128"/>
              </a:rPr>
              <a:pPr>
                <a:spcBef>
                  <a:spcPct val="0"/>
                </a:spcBef>
              </a:pPr>
              <a:t>11</a:t>
            </a:fld>
            <a:endParaRPr lang="en-US" altLang="en-US">
              <a:solidFill>
                <a:srgbClr val="AE2B21"/>
              </a:solidFill>
              <a:latin typeface="Tahoma" panose="020B0604030504040204" pitchFamily="34" charset="0"/>
              <a:ea typeface="ヒラギノ角ゴ Pro W3" panose="020B0300000000000000" pitchFamily="34" charset="-128"/>
            </a:endParaRPr>
          </a:p>
        </p:txBody>
      </p:sp>
      <p:sp>
        <p:nvSpPr>
          <p:cNvPr id="10243" name="Rectangle 2">
            <a:extLst>
              <a:ext uri="{FF2B5EF4-FFF2-40B4-BE49-F238E27FC236}">
                <a16:creationId xmlns:a16="http://schemas.microsoft.com/office/drawing/2014/main" id="{F996F1FA-75A8-5948-AC02-8CDBC372FC9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4" name="Rectangle 3">
            <a:extLst>
              <a:ext uri="{FF2B5EF4-FFF2-40B4-BE49-F238E27FC236}">
                <a16:creationId xmlns:a16="http://schemas.microsoft.com/office/drawing/2014/main" id="{EE8FDB57-2814-6E4B-B97F-790DCEB224CE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Gill Sans" panose="020B0502020104020203" pitchFamily="34" charset="-79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571618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7">
            <a:extLst>
              <a:ext uri="{FF2B5EF4-FFF2-40B4-BE49-F238E27FC236}">
                <a16:creationId xmlns:a16="http://schemas.microsoft.com/office/drawing/2014/main" id="{E2274235-44D4-8041-9AED-2346C0EE1F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ヒラギノ角ゴ Pro W3" panose="020B0300000000000000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ヒラギノ角ゴ Pro W3" panose="020B0300000000000000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28E359EA-D287-A449-8193-A941D891FBD4}" type="slidenum">
              <a:rPr lang="en-US" altLang="en-US" smtClean="0">
                <a:solidFill>
                  <a:srgbClr val="AE2B21"/>
                </a:solidFill>
                <a:latin typeface="Tahoma" panose="020B0604030504040204" pitchFamily="34" charset="0"/>
                <a:ea typeface="ヒラギノ角ゴ Pro W3" panose="020B0300000000000000" pitchFamily="34" charset="-128"/>
              </a:rPr>
              <a:pPr>
                <a:spcBef>
                  <a:spcPct val="0"/>
                </a:spcBef>
              </a:pPr>
              <a:t>12</a:t>
            </a:fld>
            <a:endParaRPr lang="en-US" altLang="en-US">
              <a:solidFill>
                <a:srgbClr val="AE2B21"/>
              </a:solidFill>
              <a:latin typeface="Tahoma" panose="020B0604030504040204" pitchFamily="34" charset="0"/>
              <a:ea typeface="ヒラギノ角ゴ Pro W3" panose="020B0300000000000000" pitchFamily="34" charset="-128"/>
            </a:endParaRPr>
          </a:p>
        </p:txBody>
      </p:sp>
      <p:sp>
        <p:nvSpPr>
          <p:cNvPr id="10243" name="Rectangle 2">
            <a:extLst>
              <a:ext uri="{FF2B5EF4-FFF2-40B4-BE49-F238E27FC236}">
                <a16:creationId xmlns:a16="http://schemas.microsoft.com/office/drawing/2014/main" id="{F996F1FA-75A8-5948-AC02-8CDBC372FC9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4" name="Rectangle 3">
            <a:extLst>
              <a:ext uri="{FF2B5EF4-FFF2-40B4-BE49-F238E27FC236}">
                <a16:creationId xmlns:a16="http://schemas.microsoft.com/office/drawing/2014/main" id="{EE8FDB57-2814-6E4B-B97F-790DCEB224CE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Gill Sans" panose="020B0502020104020203" pitchFamily="34" charset="-79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968724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7">
            <a:extLst>
              <a:ext uri="{FF2B5EF4-FFF2-40B4-BE49-F238E27FC236}">
                <a16:creationId xmlns:a16="http://schemas.microsoft.com/office/drawing/2014/main" id="{E2274235-44D4-8041-9AED-2346C0EE1F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ヒラギノ角ゴ Pro W3" panose="020B0300000000000000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ヒラギノ角ゴ Pro W3" panose="020B0300000000000000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28E359EA-D287-A449-8193-A941D891FBD4}" type="slidenum">
              <a:rPr lang="en-US" altLang="en-US" smtClean="0">
                <a:solidFill>
                  <a:srgbClr val="AE2B21"/>
                </a:solidFill>
                <a:latin typeface="Tahoma" panose="020B0604030504040204" pitchFamily="34" charset="0"/>
                <a:ea typeface="ヒラギノ角ゴ Pro W3" panose="020B0300000000000000" pitchFamily="34" charset="-128"/>
              </a:rPr>
              <a:pPr>
                <a:spcBef>
                  <a:spcPct val="0"/>
                </a:spcBef>
              </a:pPr>
              <a:t>14</a:t>
            </a:fld>
            <a:endParaRPr lang="en-US" altLang="en-US">
              <a:solidFill>
                <a:srgbClr val="AE2B21"/>
              </a:solidFill>
              <a:latin typeface="Tahoma" panose="020B0604030504040204" pitchFamily="34" charset="0"/>
              <a:ea typeface="ヒラギノ角ゴ Pro W3" panose="020B0300000000000000" pitchFamily="34" charset="-128"/>
            </a:endParaRPr>
          </a:p>
        </p:txBody>
      </p:sp>
      <p:sp>
        <p:nvSpPr>
          <p:cNvPr id="10243" name="Rectangle 2">
            <a:extLst>
              <a:ext uri="{FF2B5EF4-FFF2-40B4-BE49-F238E27FC236}">
                <a16:creationId xmlns:a16="http://schemas.microsoft.com/office/drawing/2014/main" id="{F996F1FA-75A8-5948-AC02-8CDBC372FC9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4" name="Rectangle 3">
            <a:extLst>
              <a:ext uri="{FF2B5EF4-FFF2-40B4-BE49-F238E27FC236}">
                <a16:creationId xmlns:a16="http://schemas.microsoft.com/office/drawing/2014/main" id="{EE8FDB57-2814-6E4B-B97F-790DCEB224CE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Gill Sans" panose="020B0502020104020203" pitchFamily="34" charset="-79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022166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DD4FF-D17C-FC20-36AF-EF192CADF6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E7A051-069B-252E-DA22-302713099F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41A43A-A485-F42A-1064-44F8E47278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E9D7D0-7EF9-764C-B09F-8386B5E2699F}" type="datetimeFigureOut">
              <a:rPr lang="en-AU" smtClean="0"/>
              <a:t>4/10/2024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EB3CB3-F028-B60A-9627-8A28B9B0DC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96456D-F22C-7B2E-5EEC-7F5BEB7D2D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C53C8-D80C-9241-87E4-A1E3C25A1C0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775825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80C22-5E04-728D-E579-A0C2071B8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DCC26E4-666D-3A99-E459-45F4859B22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32F2EE-3E07-9270-B585-5B55E42AE6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E9D7D0-7EF9-764C-B09F-8386B5E2699F}" type="datetimeFigureOut">
              <a:rPr lang="en-AU" smtClean="0"/>
              <a:t>4/10/2024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5E32C0-165D-A09D-3301-15E778DAC6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067E7F-84EB-73B4-D592-6341D181D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C53C8-D80C-9241-87E4-A1E3C25A1C0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666172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A7F4106-E177-F662-86D0-4444990D3A5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771F06-03D0-AA6E-076A-7AE4A858C9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899334-3A61-AD11-AC4F-4CEE7F1D5E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E9D7D0-7EF9-764C-B09F-8386B5E2699F}" type="datetimeFigureOut">
              <a:rPr lang="en-AU" smtClean="0"/>
              <a:t>4/10/2024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E6237F-8B09-46C8-1C92-48F22ED9C6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97D282-BE8F-8D00-BC19-A6DD396DA6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C53C8-D80C-9241-87E4-A1E3C25A1C0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699693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80FE2-2537-95B3-4F65-7D4A4A220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5D0999-E21E-EAFC-CE93-7D3D95A7C6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C174CF-B9BF-803A-96A5-9F56242FD7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E9D7D0-7EF9-764C-B09F-8386B5E2699F}" type="datetimeFigureOut">
              <a:rPr lang="en-AU" smtClean="0"/>
              <a:t>4/10/2024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E26245-9489-C43F-90B7-32D99A1619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1D7DF4-7F5B-47D2-D117-E160BB62F7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C53C8-D80C-9241-87E4-A1E3C25A1C0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482224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1B783-AE05-B62E-C6E4-1E3FA5A528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30C9F8-8B72-2824-4861-B88859BFDC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592A98-8C03-90B9-F766-281BD245C2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E9D7D0-7EF9-764C-B09F-8386B5E2699F}" type="datetimeFigureOut">
              <a:rPr lang="en-AU" smtClean="0"/>
              <a:t>4/10/2024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6CB8A0-F748-130A-22F9-8F2AFC24F5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C7135C-5949-D5CE-E294-63DDACBCA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C53C8-D80C-9241-87E4-A1E3C25A1C0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537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738563-6B10-73EA-6E20-996346326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C63AA0-3524-52BD-5753-61416F1408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9185FB-2538-4EED-B1AF-22401D95C2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963DE7-3852-29A3-B361-C84ADB44AA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E9D7D0-7EF9-764C-B09F-8386B5E2699F}" type="datetimeFigureOut">
              <a:rPr lang="en-AU" smtClean="0"/>
              <a:t>4/10/2024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16A045-D5F8-EE7A-116C-F9C4CB41F4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663ADA-91A8-DEE9-9D04-EB758B0B4E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C53C8-D80C-9241-87E4-A1E3C25A1C0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112973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973F2E-631A-60FD-C7DB-8C13B01DD3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456EB8-9358-8909-ECA2-9DAEEBB73F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4E8103-A917-9A74-4D6E-04506BF97D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60BEB99-3A32-D0CE-2B34-F31FD89DFA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944523C-9377-4067-836C-98C14D6725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09023FA-3C9A-D0E1-5F37-52463C6C31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E9D7D0-7EF9-764C-B09F-8386B5E2699F}" type="datetimeFigureOut">
              <a:rPr lang="en-AU" smtClean="0"/>
              <a:t>4/10/2024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8C0830B-69B7-AB55-3484-7BE107468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2A90EB9-97DB-0F4A-9F58-2DC0193DA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C53C8-D80C-9241-87E4-A1E3C25A1C0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033633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344662-C847-D7FE-348D-573300B30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6E3DD9F-8597-AE90-1C25-AA8ABF0C83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E9D7D0-7EF9-764C-B09F-8386B5E2699F}" type="datetimeFigureOut">
              <a:rPr lang="en-AU" smtClean="0"/>
              <a:t>4/10/2024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1B5BDE-41FF-6296-C3A4-6C4E3EE943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F23B82-74DA-FF99-BE60-F1C7DB6E3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C53C8-D80C-9241-87E4-A1E3C25A1C0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204517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E6C97FD-0B80-8E18-00B6-7A82B3779C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E9D7D0-7EF9-764C-B09F-8386B5E2699F}" type="datetimeFigureOut">
              <a:rPr lang="en-AU" smtClean="0"/>
              <a:t>4/10/2024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936AF8-9D64-0E19-DDAE-8FE3728843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8A3644-BE37-B38C-9A4D-5BC284D88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C53C8-D80C-9241-87E4-A1E3C25A1C0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965148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7ADE6-DB08-2EDA-EDBF-B87DB0E3A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E0CEF8-4E49-D756-1F28-7BCD8C8073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3B3891-BA49-6867-CA95-829BD056E8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DFD0DD-7F6B-DB09-6DD2-DE9F19B765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E9D7D0-7EF9-764C-B09F-8386B5E2699F}" type="datetimeFigureOut">
              <a:rPr lang="en-AU" smtClean="0"/>
              <a:t>4/10/2024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C847EA-A95B-6C42-C98E-47A9B839E5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E24B6F-F410-E141-E504-C6B90CEACE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C53C8-D80C-9241-87E4-A1E3C25A1C0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901330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786A0-CA83-C323-7D7F-25FF7E2FC7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34C52B3-10A6-09AD-AE13-2CD440CF4AB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71AF61-14FA-DF3E-728E-728D2B77BA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EF784E-27A9-1E77-694B-8908081A3F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E9D7D0-7EF9-764C-B09F-8386B5E2699F}" type="datetimeFigureOut">
              <a:rPr lang="en-AU" smtClean="0"/>
              <a:t>4/10/2024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F29BDF-096C-FD0E-8A15-FCCDB1A4C7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6D2BEC-0905-6078-7FE2-9D63DB296E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C53C8-D80C-9241-87E4-A1E3C25A1C0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859701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E97B1BC-6401-3616-1B93-2DC3689C1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28D85F-9AB4-9A60-8371-ED7E22B09E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B9DDBE-A9E8-585D-B0D2-B5A72C976B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DE9D7D0-7EF9-764C-B09F-8386B5E2699F}" type="datetimeFigureOut">
              <a:rPr lang="en-AU" smtClean="0"/>
              <a:t>4/10/2024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D1FC6D-8E90-142E-E1AF-173C06045F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965F9A-9BEB-3930-10A4-0D3CBB76F9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B9C53C8-D80C-9241-87E4-A1E3C25A1C0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938995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7" r:id="rId1"/>
    <p:sldLayoutId id="2147483748" r:id="rId2"/>
    <p:sldLayoutId id="2147483749" r:id="rId3"/>
    <p:sldLayoutId id="2147483750" r:id="rId4"/>
    <p:sldLayoutId id="2147483751" r:id="rId5"/>
    <p:sldLayoutId id="2147483752" r:id="rId6"/>
    <p:sldLayoutId id="2147483753" r:id="rId7"/>
    <p:sldLayoutId id="2147483754" r:id="rId8"/>
    <p:sldLayoutId id="2147483755" r:id="rId9"/>
    <p:sldLayoutId id="2147483756" r:id="rId10"/>
    <p:sldLayoutId id="214748375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JG7Uq_JFDzE&amp;t=42s" TargetMode="External"/><Relationship Id="rId2" Type="http://schemas.openxmlformats.org/officeDocument/2006/relationships/hyperlink" Target="https://www.zotero.org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BBFCA9-33B3-1540-904F-A1E7F6D079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38300" y="1642151"/>
            <a:ext cx="8915399" cy="2262781"/>
          </a:xfrm>
        </p:spPr>
        <p:txBody>
          <a:bodyPr>
            <a:normAutofit/>
          </a:bodyPr>
          <a:lstStyle/>
          <a:p>
            <a:r>
              <a:rPr lang="en-US" altLang="zh-CN" sz="4000" b="1" dirty="0">
                <a:latin typeface="Arial" panose="020B0604020202020204" pitchFamily="34" charset="0"/>
                <a:cs typeface="Arial" panose="020B0604020202020204" pitchFamily="34" charset="0"/>
              </a:rPr>
              <a:t>AM802002</a:t>
            </a:r>
            <a:r>
              <a:rPr lang="zh-CN" alt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4000" b="1" dirty="0">
                <a:latin typeface="Arial" panose="020B0604020202020204" pitchFamily="34" charset="0"/>
                <a:cs typeface="Arial" panose="020B0604020202020204" pitchFamily="34" charset="0"/>
              </a:rPr>
              <a:t>Research</a:t>
            </a:r>
            <a:r>
              <a:rPr lang="zh-CN" alt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4000" b="1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zh-CN" alt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4000" b="1" dirty="0">
                <a:latin typeface="Arial" panose="020B0604020202020204" pitchFamily="34" charset="0"/>
                <a:cs typeface="Arial" panose="020B0604020202020204" pitchFamily="34" charset="0"/>
              </a:rPr>
              <a:t>Enquiry</a:t>
            </a:r>
            <a:endParaRPr lang="en-AU" sz="4000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C93C8EE-593C-F74F-990D-83AA3B6C81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38300" y="4213045"/>
            <a:ext cx="8915399" cy="1126283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CN" sz="28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Week</a:t>
            </a:r>
            <a:r>
              <a:rPr lang="zh-CN" altLang="en-US" sz="28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8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zh-CN" altLang="en-US" sz="28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8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(Session</a:t>
            </a:r>
            <a:r>
              <a:rPr lang="zh-CN" altLang="en-US" sz="28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8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1):</a:t>
            </a:r>
            <a:r>
              <a:rPr lang="zh-CN" altLang="en-US" sz="28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8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</a:t>
            </a:r>
            <a:r>
              <a:rPr lang="zh-CN" altLang="en-US" sz="28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8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zh-CN" altLang="en-US" sz="28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8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conduct</a:t>
            </a:r>
            <a:r>
              <a:rPr lang="zh-CN" altLang="en-US" sz="28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8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zh-CN" altLang="en-US" sz="28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8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literature</a:t>
            </a:r>
            <a:r>
              <a:rPr lang="zh-CN" altLang="en-US" sz="28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8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review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D9F54D25-8ED3-08D4-A80A-CBD11CEA32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2180" y="0"/>
            <a:ext cx="3919820" cy="1126283"/>
          </a:xfrm>
          <a:prstGeom prst="rect">
            <a:avLst/>
          </a:prstGeom>
        </p:spPr>
      </p:pic>
      <p:pic>
        <p:nvPicPr>
          <p:cNvPr id="2050" name="Picture 2" descr="Kia Ora sign art, carved of wood– TroubleMaker.co.nz">
            <a:extLst>
              <a:ext uri="{FF2B5EF4-FFF2-40B4-BE49-F238E27FC236}">
                <a16:creationId xmlns:a16="http://schemas.microsoft.com/office/drawing/2014/main" id="{B262EEE1-457B-56DE-8B21-312BA4D4F9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8976" y="1088917"/>
            <a:ext cx="3314048" cy="1864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15305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85" name="Rectangle 5">
            <a:extLst>
              <a:ext uri="{FF2B5EF4-FFF2-40B4-BE49-F238E27FC236}">
                <a16:creationId xmlns:a16="http://schemas.microsoft.com/office/drawing/2014/main" id="{E3635AB3-6134-EF4F-954E-CDEA56CFB99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24524" y="775552"/>
            <a:ext cx="8310426" cy="935038"/>
          </a:xfrm>
        </p:spPr>
        <p:txBody>
          <a:bodyPr>
            <a:normAutofit/>
          </a:bodyPr>
          <a:lstStyle/>
          <a:p>
            <a:r>
              <a:rPr lang="en-NZ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A good book</a:t>
            </a:r>
            <a:endParaRPr lang="en-US" altLang="en-US" b="1" dirty="0">
              <a:solidFill>
                <a:schemeClr val="tx1"/>
              </a:solidFill>
              <a:latin typeface="Arial" panose="020B0604020202020204" pitchFamily="34" charset="0"/>
              <a:ea typeface="ヒラギノ角ゴ Pro W3" panose="020B0300000000000000" pitchFamily="34" charset="-128"/>
              <a:cs typeface="Arial" panose="020B0604020202020204" pitchFamily="34" charset="0"/>
            </a:endParaRPr>
          </a:p>
        </p:txBody>
      </p:sp>
      <p:sp>
        <p:nvSpPr>
          <p:cNvPr id="15363" name="Rectangle 7">
            <a:extLst>
              <a:ext uri="{FF2B5EF4-FFF2-40B4-BE49-F238E27FC236}">
                <a16:creationId xmlns:a16="http://schemas.microsoft.com/office/drawing/2014/main" id="{063053B2-E4CB-634B-ADDC-4BF2E076FB9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124524" y="2089259"/>
            <a:ext cx="9811991" cy="3993189"/>
          </a:xfrm>
        </p:spPr>
        <p:txBody>
          <a:bodyPr anchor="ctr"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NZ" altLang="zh-CN" dirty="0">
                <a:latin typeface="Arial" panose="020B0604020202020204" pitchFamily="34" charset="0"/>
                <a:cs typeface="Arial" panose="020B0604020202020204" pitchFamily="34" charset="0"/>
              </a:rPr>
              <a:t>relevant to the research topic;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NZ" altLang="zh-CN" dirty="0">
                <a:latin typeface="Arial" panose="020B0604020202020204" pitchFamily="34" charset="0"/>
                <a:cs typeface="Arial" panose="020B0604020202020204" pitchFamily="34" charset="0"/>
              </a:rPr>
              <a:t>written by </a:t>
            </a:r>
            <a:r>
              <a:rPr lang="en-NZ" altLang="zh-CN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 authoritative author</a:t>
            </a:r>
            <a:r>
              <a:rPr lang="en-NZ" altLang="zh-CN" dirty="0">
                <a:latin typeface="Arial" panose="020B0604020202020204" pitchFamily="34" charset="0"/>
                <a:cs typeface="Arial" panose="020B0604020202020204" pitchFamily="34" charset="0"/>
              </a:rPr>
              <a:t>; the biographical details given in the book will summarize the authors experience in the field;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NZ" altLang="zh-CN" dirty="0">
                <a:latin typeface="Arial" panose="020B0604020202020204" pitchFamily="34" charset="0"/>
                <a:cs typeface="Arial" panose="020B0604020202020204" pitchFamily="34" charset="0"/>
              </a:rPr>
              <a:t>up-to-date, as signalled by the publication date;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NZ" altLang="zh-CN" dirty="0">
                <a:latin typeface="Arial" panose="020B0604020202020204" pitchFamily="34" charset="0"/>
                <a:cs typeface="Arial" panose="020B0604020202020204" pitchFamily="34" charset="0"/>
              </a:rPr>
              <a:t>published by a reputable publisher in the discipline;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NZ" altLang="zh-CN" dirty="0">
                <a:latin typeface="Arial" panose="020B0604020202020204" pitchFamily="34" charset="0"/>
                <a:cs typeface="Arial" panose="020B0604020202020204" pitchFamily="34" charset="0"/>
              </a:rPr>
              <a:t>one that </a:t>
            </a:r>
            <a:r>
              <a:rPr lang="en-NZ" altLang="zh-CN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includes extensive reference </a:t>
            </a:r>
            <a:r>
              <a:rPr lang="en-NZ" altLang="zh-CN" dirty="0">
                <a:latin typeface="Arial" panose="020B0604020202020204" pitchFamily="34" charset="0"/>
                <a:cs typeface="Arial" panose="020B0604020202020204" pitchFamily="34" charset="0"/>
              </a:rPr>
              <a:t>to other associated literature; and is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NZ" altLang="zh-CN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clearly structured </a:t>
            </a:r>
            <a:r>
              <a:rPr lang="en-NZ" altLang="zh-CN" dirty="0">
                <a:latin typeface="Arial" panose="020B0604020202020204" pitchFamily="34" charset="0"/>
                <a:cs typeface="Arial" panose="020B0604020202020204" pitchFamily="34" charset="0"/>
              </a:rPr>
              <a:t>and well presented, and easy to read.</a:t>
            </a:r>
          </a:p>
        </p:txBody>
      </p:sp>
    </p:spTree>
    <p:extLst>
      <p:ext uri="{BB962C8B-B14F-4D97-AF65-F5344CB8AC3E}">
        <p14:creationId xmlns:p14="http://schemas.microsoft.com/office/powerpoint/2010/main" val="3751849117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08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08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3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53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53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53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53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53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0885" grpId="0"/>
      <p:bldP spid="1536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85" name="Rectangle 5">
            <a:extLst>
              <a:ext uri="{FF2B5EF4-FFF2-40B4-BE49-F238E27FC236}">
                <a16:creationId xmlns:a16="http://schemas.microsoft.com/office/drawing/2014/main" id="{E3635AB3-6134-EF4F-954E-CDEA56CFB99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24524" y="511147"/>
            <a:ext cx="8310426" cy="935038"/>
          </a:xfrm>
        </p:spPr>
        <p:txBody>
          <a:bodyPr>
            <a:normAutofit/>
          </a:bodyPr>
          <a:lstStyle/>
          <a:p>
            <a:r>
              <a:rPr lang="en-NZ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Web sources</a:t>
            </a:r>
            <a:endParaRPr lang="en-US" altLang="en-US" b="1" dirty="0">
              <a:solidFill>
                <a:schemeClr val="tx1"/>
              </a:solidFill>
              <a:latin typeface="Arial" panose="020B0604020202020204" pitchFamily="34" charset="0"/>
              <a:ea typeface="ヒラギノ角ゴ Pro W3" panose="020B0300000000000000" pitchFamily="34" charset="-128"/>
              <a:cs typeface="Arial" panose="020B0604020202020204" pitchFamily="34" charset="0"/>
            </a:endParaRPr>
          </a:p>
        </p:txBody>
      </p:sp>
      <p:sp>
        <p:nvSpPr>
          <p:cNvPr id="15363" name="Rectangle 7">
            <a:extLst>
              <a:ext uri="{FF2B5EF4-FFF2-40B4-BE49-F238E27FC236}">
                <a16:creationId xmlns:a16="http://schemas.microsoft.com/office/drawing/2014/main" id="{063053B2-E4CB-634B-ADDC-4BF2E076FB9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124524" y="2085163"/>
            <a:ext cx="9811991" cy="3993189"/>
          </a:xfrm>
        </p:spPr>
        <p:txBody>
          <a:bodyPr anchor="ctr">
            <a:noAutofit/>
          </a:bodyPr>
          <a:lstStyle/>
          <a:p>
            <a:r>
              <a:rPr lang="en-NZ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Who is the intended audience?</a:t>
            </a:r>
          </a:p>
          <a:p>
            <a:r>
              <a:rPr lang="en-NZ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is the frequency of update?</a:t>
            </a:r>
          </a:p>
          <a:p>
            <a:r>
              <a:rPr lang="en-NZ" altLang="zh-CN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Which organization </a:t>
            </a:r>
            <a:r>
              <a:rPr lang="en-NZ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 the publisher or 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website</a:t>
            </a:r>
            <a:r>
              <a:rPr lang="en-NZ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originator?</a:t>
            </a:r>
          </a:p>
          <a:p>
            <a:r>
              <a:rPr lang="en-NZ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is the web resource developer’s claim to expertise and authority? </a:t>
            </a:r>
          </a:p>
          <a:p>
            <a:r>
              <a:rPr lang="en-NZ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Are there </a:t>
            </a:r>
            <a:r>
              <a:rPr lang="en-NZ" altLang="zh-CN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links or references</a:t>
            </a:r>
            <a:r>
              <a:rPr lang="en-NZ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to other relevant web, electronic, or print sources?</a:t>
            </a:r>
          </a:p>
          <a:p>
            <a:r>
              <a:rPr lang="en-NZ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do reviews or evaluations of the site say?</a:t>
            </a:r>
          </a:p>
          <a:p>
            <a:r>
              <a:rPr lang="en-NZ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 a licence or payment necessary for access to the resources?</a:t>
            </a:r>
          </a:p>
        </p:txBody>
      </p:sp>
    </p:spTree>
    <p:extLst>
      <p:ext uri="{BB962C8B-B14F-4D97-AF65-F5344CB8AC3E}">
        <p14:creationId xmlns:p14="http://schemas.microsoft.com/office/powerpoint/2010/main" val="1629818389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08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08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088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85" name="Rectangle 5">
            <a:extLst>
              <a:ext uri="{FF2B5EF4-FFF2-40B4-BE49-F238E27FC236}">
                <a16:creationId xmlns:a16="http://schemas.microsoft.com/office/drawing/2014/main" id="{E3635AB3-6134-EF4F-954E-CDEA56CFB99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79608" y="346730"/>
            <a:ext cx="8310426" cy="935038"/>
          </a:xfrm>
        </p:spPr>
        <p:txBody>
          <a:bodyPr>
            <a:normAutofit/>
          </a:bodyPr>
          <a:lstStyle/>
          <a:p>
            <a:r>
              <a:rPr lang="en-NZ" altLang="zh-CN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Organising your thoughts</a:t>
            </a:r>
            <a:endParaRPr lang="en-US" altLang="en-US" b="1" dirty="0">
              <a:solidFill>
                <a:schemeClr val="tx1"/>
              </a:solidFill>
              <a:latin typeface="Arial" panose="020B0604020202020204" pitchFamily="34" charset="0"/>
              <a:ea typeface="ヒラギノ角ゴ Pro W3" panose="020B0300000000000000" pitchFamily="34" charset="-128"/>
              <a:cs typeface="Arial" panose="020B0604020202020204" pitchFamily="34" charset="0"/>
            </a:endParaRPr>
          </a:p>
        </p:txBody>
      </p:sp>
      <p:sp>
        <p:nvSpPr>
          <p:cNvPr id="15363" name="Rectangle 7">
            <a:extLst>
              <a:ext uri="{FF2B5EF4-FFF2-40B4-BE49-F238E27FC236}">
                <a16:creationId xmlns:a16="http://schemas.microsoft.com/office/drawing/2014/main" id="{063053B2-E4CB-634B-ADDC-4BF2E076FB9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353553" y="1388991"/>
            <a:ext cx="9811991" cy="2297292"/>
          </a:xfrm>
        </p:spPr>
        <p:txBody>
          <a:bodyPr anchor="ctr">
            <a:noAutofit/>
          </a:bodyPr>
          <a:lstStyle/>
          <a:p>
            <a:r>
              <a:rPr lang="en-NZ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Chronological</a:t>
            </a:r>
          </a:p>
          <a:p>
            <a:r>
              <a:rPr lang="en-NZ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Perspectives of the Author(s)</a:t>
            </a:r>
          </a:p>
          <a:p>
            <a:r>
              <a:rPr lang="en-NZ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Method/Methodology used</a:t>
            </a:r>
          </a:p>
          <a:p>
            <a:r>
              <a:rPr lang="en-NZ" altLang="zh-CN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Topical/Thematic</a:t>
            </a:r>
          </a:p>
        </p:txBody>
      </p:sp>
    </p:spTree>
    <p:extLst>
      <p:ext uri="{BB962C8B-B14F-4D97-AF65-F5344CB8AC3E}">
        <p14:creationId xmlns:p14="http://schemas.microsoft.com/office/powerpoint/2010/main" val="3067654348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08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08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3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53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53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53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0885" grpId="0"/>
      <p:bldP spid="1536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2175" y="1634285"/>
            <a:ext cx="8915400" cy="377762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NZ" altLang="zh-CN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Concept mapping </a:t>
            </a:r>
            <a:r>
              <a:rPr lang="en-NZ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 a useful way of identifying key concepts in a collection of documents or a research area. Such a map can be used to: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NZ" altLang="zh-CN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Identify additional search terms</a:t>
            </a:r>
            <a:r>
              <a:rPr lang="en-NZ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during the literature search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NZ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Clarify thinking </a:t>
            </a:r>
            <a:r>
              <a:rPr lang="en-NZ" altLang="zh-CN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about the structure of the literature review </a:t>
            </a:r>
            <a:r>
              <a:rPr lang="en-NZ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preparation for writing the review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NZ" altLang="zh-CN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Understand</a:t>
            </a:r>
            <a:r>
              <a:rPr lang="en-NZ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theory, concepts and the relationships between them.</a:t>
            </a:r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732735A8-65E3-13A6-2740-69A7B24BCD7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02175" y="511055"/>
            <a:ext cx="8310426" cy="935038"/>
          </a:xfrm>
        </p:spPr>
        <p:txBody>
          <a:bodyPr>
            <a:normAutofit/>
          </a:bodyPr>
          <a:lstStyle/>
          <a:p>
            <a:r>
              <a:rPr lang="en-NZ" altLang="zh-CN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Organising your thoughts</a:t>
            </a:r>
            <a:endParaRPr lang="en-US" altLang="en-US" b="1" dirty="0">
              <a:solidFill>
                <a:schemeClr val="tx1"/>
              </a:solidFill>
              <a:latin typeface="Arial" panose="020B0604020202020204" pitchFamily="34" charset="0"/>
              <a:ea typeface="ヒラギノ角ゴ Pro W3" panose="020B0300000000000000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3828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85" name="Rectangle 5">
            <a:extLst>
              <a:ext uri="{FF2B5EF4-FFF2-40B4-BE49-F238E27FC236}">
                <a16:creationId xmlns:a16="http://schemas.microsoft.com/office/drawing/2014/main" id="{E3635AB3-6134-EF4F-954E-CDEA56CFB99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432997" y="395453"/>
            <a:ext cx="8310426" cy="935038"/>
          </a:xfrm>
        </p:spPr>
        <p:txBody>
          <a:bodyPr>
            <a:normAutofit fontScale="90000"/>
          </a:bodyPr>
          <a:lstStyle/>
          <a:p>
            <a:r>
              <a:rPr lang="en-NZ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Drawing Together the Literature Review</a:t>
            </a:r>
            <a:endParaRPr lang="en-US" altLang="en-US" b="1" dirty="0">
              <a:solidFill>
                <a:schemeClr val="tx1"/>
              </a:solidFill>
              <a:latin typeface="Arial" panose="020B0604020202020204" pitchFamily="34" charset="0"/>
              <a:ea typeface="ヒラギノ角ゴ Pro W3" panose="020B0300000000000000" pitchFamily="34" charset="-128"/>
              <a:cs typeface="Arial" panose="020B0604020202020204" pitchFamily="34" charset="0"/>
            </a:endParaRPr>
          </a:p>
        </p:txBody>
      </p:sp>
      <p:sp>
        <p:nvSpPr>
          <p:cNvPr id="15363" name="Rectangle 7">
            <a:extLst>
              <a:ext uri="{FF2B5EF4-FFF2-40B4-BE49-F238E27FC236}">
                <a16:creationId xmlns:a16="http://schemas.microsoft.com/office/drawing/2014/main" id="{063053B2-E4CB-634B-ADDC-4BF2E076FB9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521131" y="1765674"/>
            <a:ext cx="9811991" cy="3993189"/>
          </a:xfrm>
        </p:spPr>
        <p:txBody>
          <a:bodyPr anchor="ctr">
            <a:noAutofit/>
          </a:bodyPr>
          <a:lstStyle/>
          <a:p>
            <a:pPr marL="0" indent="0">
              <a:buNone/>
            </a:pPr>
            <a:r>
              <a:rPr lang="en-NZ" altLang="zh-CN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There are five steps in the creation of a literature review: </a:t>
            </a:r>
          </a:p>
          <a:p>
            <a:r>
              <a:rPr lang="en-NZ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Scanning documents (remember the 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reading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strategy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NZ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video)</a:t>
            </a:r>
          </a:p>
          <a:p>
            <a:r>
              <a:rPr lang="en-NZ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Making notes</a:t>
            </a:r>
          </a:p>
          <a:p>
            <a:r>
              <a:rPr lang="en-NZ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Structuring the literature review </a:t>
            </a:r>
          </a:p>
          <a:p>
            <a:r>
              <a:rPr lang="en-NZ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Writing the literature review</a:t>
            </a:r>
          </a:p>
          <a:p>
            <a:r>
              <a:rPr lang="en-NZ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Building the bibliography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(i.e.,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reference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list)</a:t>
            </a:r>
            <a:endParaRPr lang="en-NZ" altLang="zh-CN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6718873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08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08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3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53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53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53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53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53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0885" grpId="0"/>
      <p:bldP spid="1536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85" name="Rectangle 5">
            <a:extLst>
              <a:ext uri="{FF2B5EF4-FFF2-40B4-BE49-F238E27FC236}">
                <a16:creationId xmlns:a16="http://schemas.microsoft.com/office/drawing/2014/main" id="{E3635AB3-6134-EF4F-954E-CDEA56CFB99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322827" y="720467"/>
            <a:ext cx="8310426" cy="935038"/>
          </a:xfrm>
        </p:spPr>
        <p:txBody>
          <a:bodyPr>
            <a:normAutofit fontScale="90000"/>
          </a:bodyPr>
          <a:lstStyle/>
          <a:p>
            <a:r>
              <a:rPr lang="en-NZ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Drawing Together the Literature Review</a:t>
            </a:r>
            <a:endParaRPr lang="en-US" altLang="en-US" b="1" dirty="0">
              <a:solidFill>
                <a:schemeClr val="tx1"/>
              </a:solidFill>
              <a:latin typeface="Arial" panose="020B0604020202020204" pitchFamily="34" charset="0"/>
              <a:ea typeface="ヒラギノ角ゴ Pro W3" panose="020B0300000000000000" pitchFamily="34" charset="-128"/>
              <a:cs typeface="Arial" panose="020B0604020202020204" pitchFamily="34" charset="0"/>
            </a:endParaRPr>
          </a:p>
        </p:txBody>
      </p:sp>
      <p:sp>
        <p:nvSpPr>
          <p:cNvPr id="15363" name="Rectangle 7">
            <a:extLst>
              <a:ext uri="{FF2B5EF4-FFF2-40B4-BE49-F238E27FC236}">
                <a16:creationId xmlns:a16="http://schemas.microsoft.com/office/drawing/2014/main" id="{063053B2-E4CB-634B-ADDC-4BF2E076FB9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322827" y="1655505"/>
            <a:ext cx="9811991" cy="3993189"/>
          </a:xfrm>
        </p:spPr>
        <p:txBody>
          <a:bodyPr anchor="ctr">
            <a:no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NZ" altLang="zh-CN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Descriptive </a:t>
            </a:r>
          </a:p>
          <a:p>
            <a:pPr lvl="1"/>
            <a:r>
              <a:rPr lang="en-NZ" altLang="zh-CN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Happened</a:t>
            </a:r>
          </a:p>
          <a:p>
            <a:pPr lvl="1"/>
            <a:r>
              <a:rPr lang="en-NZ" altLang="zh-CN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did the author(s) discuss</a:t>
            </a:r>
          </a:p>
          <a:p>
            <a:pPr lvl="1"/>
            <a:r>
              <a:rPr lang="en-NZ" altLang="zh-CN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 account of the topic</a:t>
            </a:r>
          </a:p>
          <a:p>
            <a:pPr marL="457200" indent="-457200">
              <a:buFont typeface="+mj-lt"/>
              <a:buAutoNum type="arabicPeriod"/>
            </a:pPr>
            <a:r>
              <a:rPr lang="en-NZ" altLang="zh-CN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Interpretive (Critical)</a:t>
            </a:r>
          </a:p>
          <a:p>
            <a:pPr lvl="1"/>
            <a:r>
              <a:rPr lang="en-NZ" altLang="zh-CN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Ask and answer questions</a:t>
            </a:r>
          </a:p>
          <a:p>
            <a:pPr lvl="1"/>
            <a:r>
              <a:rPr lang="en-NZ" altLang="zh-CN" b="1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Analys</a:t>
            </a:r>
            <a:r>
              <a:rPr lang="en-US" altLang="zh-CN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en-NZ" altLang="zh-CN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zh-CN" b="1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explan</a:t>
            </a:r>
            <a:r>
              <a:rPr lang="en-NZ" altLang="zh-CN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interpret</a:t>
            </a:r>
          </a:p>
          <a:p>
            <a:pPr lvl="1"/>
            <a:r>
              <a:rPr lang="en-NZ" altLang="zh-CN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Synthesis information to develop your point of view</a:t>
            </a:r>
          </a:p>
        </p:txBody>
      </p:sp>
    </p:spTree>
    <p:extLst>
      <p:ext uri="{BB962C8B-B14F-4D97-AF65-F5344CB8AC3E}">
        <p14:creationId xmlns:p14="http://schemas.microsoft.com/office/powerpoint/2010/main" val="1082455551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08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08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3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53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53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53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53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53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53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536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0885" grpId="0"/>
      <p:bldP spid="1536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8A5C86-DDAA-15F0-74B1-5679C1FD0C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2794" y="311002"/>
            <a:ext cx="8911687" cy="1280890"/>
          </a:xfrm>
        </p:spPr>
        <p:txBody>
          <a:bodyPr>
            <a:normAutofit fontScale="90000"/>
          </a:bodyPr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Sample</a:t>
            </a:r>
            <a:r>
              <a:rPr lang="zh-CN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paragraph</a:t>
            </a:r>
            <a:r>
              <a:rPr lang="zh-CN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zh-CN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a literature</a:t>
            </a:r>
            <a:r>
              <a:rPr lang="zh-CN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review</a:t>
            </a:r>
            <a:endParaRPr lang="en-AU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E5085536-55C1-C29B-30B0-0CB10C13964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0BB13E3-7826-D120-04C7-17D657F08C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8" b="216"/>
          <a:stretch/>
        </p:blipFill>
        <p:spPr>
          <a:xfrm>
            <a:off x="1092794" y="1590653"/>
            <a:ext cx="10549136" cy="4789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1696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09C7BE-9B6B-8D4E-D5CA-453D1939DB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>
                <a:latin typeface="Arial" panose="020B0604020202020204" pitchFamily="34" charset="0"/>
                <a:cs typeface="Arial" panose="020B0604020202020204" pitchFamily="34" charset="0"/>
              </a:rPr>
              <a:t>Downloading</a:t>
            </a:r>
            <a:r>
              <a:rPr lang="zh-CN" altLang="en-US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b="1">
                <a:latin typeface="Arial" panose="020B0604020202020204" pitchFamily="34" charset="0"/>
                <a:cs typeface="Arial" panose="020B0604020202020204" pitchFamily="34" charset="0"/>
              </a:rPr>
              <a:t>Zotero</a:t>
            </a:r>
            <a:endParaRPr lang="en-AU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D7C3A15-9DF4-C2A9-0A1D-CCFC594F65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>
                <a:latin typeface="Arial" panose="020B0604020202020204" pitchFamily="34" charset="0"/>
                <a:cs typeface="Arial" panose="020B0604020202020204" pitchFamily="34" charset="0"/>
              </a:rPr>
              <a:t>Zotero</a:t>
            </a:r>
            <a:r>
              <a:rPr lang="zh-CN" altLang="en-US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b="1">
                <a:latin typeface="Arial" panose="020B0604020202020204" pitchFamily="34" charset="0"/>
                <a:cs typeface="Arial" panose="020B0604020202020204" pitchFamily="34" charset="0"/>
              </a:rPr>
              <a:t>website:</a:t>
            </a:r>
            <a:r>
              <a:rPr lang="zh-CN" altLang="en-US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AU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https://www.zotero.org/</a:t>
            </a:r>
            <a:endParaRPr lang="en-AU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b="1">
                <a:latin typeface="Arial" panose="020B0604020202020204" pitchFamily="34" charset="0"/>
                <a:cs typeface="Arial" panose="020B0604020202020204" pitchFamily="34" charset="0"/>
              </a:rPr>
              <a:t>How</a:t>
            </a:r>
            <a:r>
              <a:rPr lang="zh-CN" altLang="en-US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b="1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zh-CN" altLang="en-US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b="1">
                <a:latin typeface="Arial" panose="020B0604020202020204" pitchFamily="34" charset="0"/>
                <a:cs typeface="Arial" panose="020B0604020202020204" pitchFamily="34" charset="0"/>
              </a:rPr>
              <a:t>use</a:t>
            </a:r>
            <a:r>
              <a:rPr lang="zh-CN" altLang="en-US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b="1">
                <a:latin typeface="Arial" panose="020B0604020202020204" pitchFamily="34" charset="0"/>
                <a:cs typeface="Arial" panose="020B0604020202020204" pitchFamily="34" charset="0"/>
              </a:rPr>
              <a:t>Zotero:</a:t>
            </a:r>
            <a:r>
              <a:rPr lang="zh-CN" altLang="en-US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NZ" altLang="zh-CN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https://www.youtube.com/watch?v=JG7Uq_JFDzE&amp;t=42s</a:t>
            </a:r>
            <a:r>
              <a:rPr lang="zh-CN" alt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A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703EFDA-93B5-1505-AE46-F478A53C60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3721" y="3429000"/>
            <a:ext cx="4270712" cy="3182176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5B0DFFE2-B7D0-5DCF-D688-43D7BC5191D7}"/>
              </a:ext>
            </a:extLst>
          </p:cNvPr>
          <p:cNvSpPr/>
          <p:nvPr/>
        </p:nvSpPr>
        <p:spPr>
          <a:xfrm>
            <a:off x="1753332" y="5482236"/>
            <a:ext cx="3222579" cy="28372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460682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0BED94-4A2E-EE63-4D68-6367862289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17620A-2F48-8759-A332-E2C455E611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7760" y="2321942"/>
            <a:ext cx="5625694" cy="679899"/>
          </a:xfrm>
        </p:spPr>
        <p:txBody>
          <a:bodyPr>
            <a:normAutofit fontScale="90000"/>
          </a:bodyPr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Critically reviewing literature</a:t>
            </a:r>
            <a:endParaRPr lang="en-AU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64A36BC-4AD8-80A7-6C6C-2C10AD1894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328790"/>
            <a:ext cx="5424814" cy="2747963"/>
          </a:xfrm>
        </p:spPr>
        <p:txBody>
          <a:bodyPr>
            <a:normAutofit/>
          </a:bodyPr>
          <a:lstStyle/>
          <a:p>
            <a:r>
              <a:rPr lang="en-NZ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Fernandez, K. V. (2019). Critically reviewing literature: A tutorial for new researchers. </a:t>
            </a:r>
            <a:r>
              <a:rPr lang="en-NZ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Australasian Marketing Journal</a:t>
            </a:r>
            <a:r>
              <a:rPr lang="en-NZ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-NZ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27</a:t>
            </a:r>
            <a:r>
              <a:rPr lang="en-NZ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(3), 187-196.</a:t>
            </a:r>
            <a:endParaRPr lang="en-NZ" dirty="0">
              <a:effectLst/>
              <a:latin typeface="Helvetica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CCB335-8989-A4F1-0789-D9626076D3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6010" y="0"/>
            <a:ext cx="53359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2501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E744FA-0CB1-B8DE-61DF-937F8113AB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>
            <a:extLst>
              <a:ext uri="{FF2B5EF4-FFF2-40B4-BE49-F238E27FC236}">
                <a16:creationId xmlns:a16="http://schemas.microsoft.com/office/drawing/2014/main" id="{D71F9045-022D-08FA-FCBC-A7A36B4250C1}"/>
              </a:ext>
            </a:extLst>
          </p:cNvPr>
          <p:cNvSpPr txBox="1">
            <a:spLocks noChangeArrowheads="1"/>
          </p:cNvSpPr>
          <p:nvPr/>
        </p:nvSpPr>
        <p:spPr>
          <a:xfrm>
            <a:off x="1160406" y="1381156"/>
            <a:ext cx="8633571" cy="450303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5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sz="2400" b="1" dirty="0">
                <a:solidFill>
                  <a:srgbClr val="FF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Arial" panose="020B0604020202020204" pitchFamily="34" charset="0"/>
              </a:rPr>
              <a:t>Activity Two</a:t>
            </a:r>
            <a:r>
              <a:rPr lang="zh-CN" altLang="en-US" sz="2400" b="1" dirty="0">
                <a:solidFill>
                  <a:srgbClr val="FF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Arial" panose="020B0604020202020204" pitchFamily="34" charset="0"/>
              </a:rPr>
              <a:t> </a:t>
            </a:r>
            <a:r>
              <a:rPr lang="en-US" altLang="zh-CN" sz="2400" b="1" dirty="0">
                <a:solidFill>
                  <a:srgbClr val="FF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Arial" panose="020B0604020202020204" pitchFamily="34" charset="0"/>
              </a:rPr>
              <a:t>(Group)</a:t>
            </a:r>
            <a:endParaRPr lang="en-AU" altLang="en-US" dirty="0">
              <a:latin typeface="Arial" panose="020B0604020202020204" pitchFamily="34" charset="0"/>
              <a:ea typeface="ヒラギノ角ゴ Pro W3" panose="020B0300000000000000" pitchFamily="34" charset="-128"/>
              <a:cs typeface="Arial" panose="020B0604020202020204" pitchFamily="34" charset="0"/>
            </a:endParaRPr>
          </a:p>
          <a:p>
            <a:pPr marL="457200" indent="-457200">
              <a:lnSpc>
                <a:spcPct val="125000"/>
              </a:lnSpc>
              <a:spcBef>
                <a:spcPts val="0"/>
              </a:spcBef>
              <a:buFont typeface="Arial" panose="020B0604020202020204" pitchFamily="34" charset="0"/>
              <a:buAutoNum type="arabicPeriod"/>
            </a:pPr>
            <a:r>
              <a:rPr lang="en-US" altLang="zh-CN" sz="2000" b="1" dirty="0">
                <a:latin typeface="Arial" panose="020B0604020202020204" pitchFamily="34" charset="0"/>
                <a:ea typeface="ヒラギノ角ゴ Pro W3" panose="020B0300000000000000" pitchFamily="34" charset="-128"/>
                <a:cs typeface="Arial" panose="020B0604020202020204" pitchFamily="34" charset="0"/>
              </a:rPr>
              <a:t>Download and work with the Zotero Collection Folder from Week 2 Module in Teams</a:t>
            </a:r>
          </a:p>
          <a:p>
            <a:pPr marL="0" indent="0">
              <a:lnSpc>
                <a:spcPct val="125000"/>
              </a:lnSpc>
              <a:spcBef>
                <a:spcPts val="0"/>
              </a:spcBef>
              <a:buNone/>
            </a:pPr>
            <a:endParaRPr lang="en-US" altLang="zh-CN" sz="2000" b="1" dirty="0">
              <a:latin typeface="Arial" panose="020B0604020202020204" pitchFamily="34" charset="0"/>
              <a:ea typeface="ヒラギノ角ゴ Pro W3" panose="020B0300000000000000" pitchFamily="34" charset="-128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  <a:spcBef>
                <a:spcPts val="0"/>
              </a:spcBef>
            </a:pPr>
            <a:r>
              <a:rPr lang="en-US" altLang="zh-CN" sz="2000" dirty="0">
                <a:latin typeface="Arial" panose="020B0604020202020204" pitchFamily="34" charset="0"/>
                <a:ea typeface="ヒラギノ角ゴ Pro W3" panose="020B0300000000000000" pitchFamily="34" charset="-128"/>
                <a:cs typeface="Arial" panose="020B0604020202020204" pitchFamily="34" charset="0"/>
              </a:rPr>
              <a:t>Organise into three evenly distributed reading groups</a:t>
            </a:r>
          </a:p>
          <a:p>
            <a:pPr>
              <a:lnSpc>
                <a:spcPct val="125000"/>
              </a:lnSpc>
              <a:spcBef>
                <a:spcPts val="0"/>
              </a:spcBef>
            </a:pPr>
            <a:r>
              <a:rPr lang="en-US" altLang="zh-CN" sz="2000" dirty="0">
                <a:latin typeface="Arial" panose="020B0604020202020204" pitchFamily="34" charset="0"/>
                <a:ea typeface="ヒラギノ角ゴ Pro W3" panose="020B0300000000000000" pitchFamily="34" charset="-128"/>
                <a:cs typeface="Arial" panose="020B0604020202020204" pitchFamily="34" charset="0"/>
              </a:rPr>
              <a:t>The lecturer will assign one of three collections provided in the folder to each team.</a:t>
            </a:r>
          </a:p>
          <a:p>
            <a:pPr>
              <a:lnSpc>
                <a:spcPct val="125000"/>
              </a:lnSpc>
              <a:spcBef>
                <a:spcPts val="0"/>
              </a:spcBef>
            </a:pPr>
            <a:r>
              <a:rPr lang="en-US" altLang="zh-CN" sz="2000" dirty="0">
                <a:latin typeface="Arial" panose="020B0604020202020204" pitchFamily="34" charset="0"/>
                <a:ea typeface="ヒラギノ角ゴ Pro W3" panose="020B0300000000000000" pitchFamily="34" charset="-128"/>
                <a:cs typeface="Arial" panose="020B0604020202020204" pitchFamily="34" charset="0"/>
              </a:rPr>
              <a:t>Working as a team, organise the collection of articles into groups</a:t>
            </a:r>
          </a:p>
          <a:p>
            <a:pPr>
              <a:lnSpc>
                <a:spcPct val="125000"/>
              </a:lnSpc>
              <a:spcBef>
                <a:spcPts val="0"/>
              </a:spcBef>
            </a:pPr>
            <a:r>
              <a:rPr lang="en-US" altLang="zh-CN" sz="2000" dirty="0">
                <a:latin typeface="Arial" panose="020B0604020202020204" pitchFamily="34" charset="0"/>
                <a:ea typeface="ヒラギノ角ゴ Pro W3" panose="020B0300000000000000" pitchFamily="34" charset="-128"/>
                <a:cs typeface="Arial" panose="020B0604020202020204" pitchFamily="34" charset="0"/>
              </a:rPr>
              <a:t>Working as a team, construct a research question that builds on gaps highlighted by the groups or solves a problem demonstrated by these groups.</a:t>
            </a:r>
          </a:p>
          <a:p>
            <a:pPr>
              <a:lnSpc>
                <a:spcPct val="125000"/>
              </a:lnSpc>
              <a:spcBef>
                <a:spcPts val="0"/>
              </a:spcBef>
            </a:pPr>
            <a:r>
              <a:rPr lang="en-US" altLang="zh-CN" sz="2000" dirty="0">
                <a:latin typeface="Arial" panose="020B0604020202020204" pitchFamily="34" charset="0"/>
                <a:ea typeface="ヒラギノ角ゴ Pro W3" panose="020B0300000000000000" pitchFamily="34" charset="-128"/>
                <a:cs typeface="Arial" panose="020B0604020202020204" pitchFamily="34" charset="0"/>
              </a:rPr>
              <a:t>Present back to the class how you organised these articles into groups and how you either identified a gap in these groups or constructed a problem that these groups have not resolved</a:t>
            </a:r>
          </a:p>
          <a:p>
            <a:pPr>
              <a:lnSpc>
                <a:spcPct val="125000"/>
              </a:lnSpc>
              <a:spcBef>
                <a:spcPts val="0"/>
              </a:spcBef>
            </a:pPr>
            <a:endParaRPr lang="en-US" altLang="zh-CN" sz="2000" dirty="0">
              <a:latin typeface="Arial" panose="020B0604020202020204" pitchFamily="34" charset="0"/>
              <a:ea typeface="ヒラギノ角ゴ Pro W3" panose="020B0300000000000000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0617909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B77EDC-B1CD-8242-AA40-F65A99513E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4770" y="204749"/>
            <a:ext cx="8911687" cy="1280890"/>
          </a:xfrm>
        </p:spPr>
        <p:txBody>
          <a:bodyPr/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In</a:t>
            </a:r>
            <a:r>
              <a:rPr lang="zh-CN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this</a:t>
            </a:r>
            <a:r>
              <a:rPr lang="zh-CN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lecture:</a:t>
            </a:r>
            <a:endParaRPr lang="en-AU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E7E98DA-27BC-8341-B41E-F25AD6C05C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67167" y="1381124"/>
            <a:ext cx="7266894" cy="4473023"/>
          </a:xfrm>
        </p:spPr>
        <p:txBody>
          <a:bodyPr>
            <a:noAutofit/>
          </a:bodyPr>
          <a:lstStyle/>
          <a:p>
            <a:pPr lvl="1"/>
            <a:r>
              <a:rPr lang="en-US" altLang="zh-CN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Revision</a:t>
            </a:r>
          </a:p>
          <a:p>
            <a:pPr lvl="1"/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Writing a literature review</a:t>
            </a:r>
            <a:endParaRPr lang="en-US" altLang="zh-CN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38170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6EA14CF-4BE5-E8D4-1663-0D718DCB3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lnSpc>
                <a:spcPct val="125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sz="4400" b="1" dirty="0">
                <a:solidFill>
                  <a:srgbClr val="FF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Arial" panose="020B0604020202020204" pitchFamily="34" charset="0"/>
              </a:rPr>
              <a:t>Self-study</a:t>
            </a:r>
            <a:endParaRPr lang="en-AU" altLang="en-US" dirty="0">
              <a:latin typeface="Arial" panose="020B0604020202020204" pitchFamily="34" charset="0"/>
              <a:ea typeface="ヒラギノ角ゴ Pro W3" panose="020B0300000000000000" pitchFamily="34" charset="-128"/>
              <a:cs typeface="Arial" panose="020B0604020202020204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671A7E4-F024-38C1-DC35-32B091CF62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altLang="zh-CN" sz="2800" b="1" dirty="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Arial" panose="020B0604020202020204" pitchFamily="34" charset="0"/>
                <a:sym typeface="Wingdings" pitchFamily="2" charset="2"/>
              </a:rPr>
              <a:t>1. Write</a:t>
            </a:r>
            <a:r>
              <a:rPr lang="zh-CN" altLang="en-US" sz="2800" b="1" dirty="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Arial" panose="020B0604020202020204" pitchFamily="34" charset="0"/>
                <a:sym typeface="Wingdings" pitchFamily="2" charset="2"/>
              </a:rPr>
              <a:t> </a:t>
            </a:r>
            <a:r>
              <a:rPr lang="en-US" altLang="zh-CN" sz="2800" b="1" dirty="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Arial" panose="020B0604020202020204" pitchFamily="34" charset="0"/>
                <a:sym typeface="Wingdings" pitchFamily="2" charset="2"/>
              </a:rPr>
              <a:t>a</a:t>
            </a:r>
            <a:r>
              <a:rPr lang="zh-CN" altLang="en-US" sz="2800" b="1" dirty="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Arial" panose="020B0604020202020204" pitchFamily="34" charset="0"/>
                <a:sym typeface="Wingdings" pitchFamily="2" charset="2"/>
              </a:rPr>
              <a:t> </a:t>
            </a:r>
            <a:r>
              <a:rPr lang="en-US" altLang="zh-CN" sz="2800" b="1" dirty="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Arial" panose="020B0604020202020204" pitchFamily="34" charset="0"/>
                <a:sym typeface="Wingdings" pitchFamily="2" charset="2"/>
              </a:rPr>
              <a:t>draft</a:t>
            </a:r>
            <a:r>
              <a:rPr lang="zh-CN" altLang="en-US" sz="2800" b="1" dirty="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Arial" panose="020B0604020202020204" pitchFamily="34" charset="0"/>
                <a:sym typeface="Wingdings" pitchFamily="2" charset="2"/>
              </a:rPr>
              <a:t> </a:t>
            </a:r>
            <a:r>
              <a:rPr lang="en-US" altLang="zh-CN" sz="2800" b="1" dirty="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Arial" panose="020B0604020202020204" pitchFamily="34" charset="0"/>
                <a:sym typeface="Wingdings" pitchFamily="2" charset="2"/>
              </a:rPr>
              <a:t>paragraph for</a:t>
            </a:r>
            <a:r>
              <a:rPr lang="zh-CN" altLang="en-US" sz="2800" b="1" dirty="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Arial" panose="020B0604020202020204" pitchFamily="34" charset="0"/>
                <a:sym typeface="Wingdings" pitchFamily="2" charset="2"/>
              </a:rPr>
              <a:t> </a:t>
            </a:r>
            <a:r>
              <a:rPr lang="en-US" altLang="zh-CN" sz="2800" b="1" dirty="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Arial" panose="020B0604020202020204" pitchFamily="34" charset="0"/>
                <a:sym typeface="Wingdings" pitchFamily="2" charset="2"/>
              </a:rPr>
              <a:t>Assessment</a:t>
            </a:r>
            <a:r>
              <a:rPr lang="zh-CN" altLang="en-US" sz="2800" b="1" dirty="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Arial" panose="020B0604020202020204" pitchFamily="34" charset="0"/>
                <a:sym typeface="Wingdings" pitchFamily="2" charset="2"/>
              </a:rPr>
              <a:t> </a:t>
            </a:r>
            <a:r>
              <a:rPr lang="en-US" altLang="zh-CN" sz="2800" b="1" dirty="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Arial" panose="020B0604020202020204" pitchFamily="34" charset="0"/>
                <a:sym typeface="Wingdings" pitchFamily="2" charset="2"/>
              </a:rPr>
              <a:t>One due 9 am Monday 28 October: </a:t>
            </a:r>
            <a:endParaRPr lang="en-US" altLang="zh-CN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2800" dirty="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Arial" panose="020B0604020202020204" pitchFamily="34" charset="0"/>
                <a:sym typeface="Wingdings" pitchFamily="2" charset="2"/>
              </a:rPr>
              <a:t>To help you get started, have</a:t>
            </a:r>
            <a:r>
              <a:rPr lang="zh-CN" altLang="en-US" sz="2800" dirty="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Arial" panose="020B0604020202020204" pitchFamily="34" charset="0"/>
                <a:sym typeface="Wingdings" pitchFamily="2" charset="2"/>
              </a:rPr>
              <a:t> </a:t>
            </a:r>
            <a:r>
              <a:rPr lang="en-US" altLang="zh-CN" sz="2800" dirty="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Arial" panose="020B0604020202020204" pitchFamily="34" charset="0"/>
                <a:sym typeface="Wingdings" pitchFamily="2" charset="2"/>
              </a:rPr>
              <a:t>a</a:t>
            </a:r>
            <a:r>
              <a:rPr lang="zh-CN" altLang="en-US" sz="2800" dirty="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Arial" panose="020B0604020202020204" pitchFamily="34" charset="0"/>
                <a:sym typeface="Wingdings" pitchFamily="2" charset="2"/>
              </a:rPr>
              <a:t> </a:t>
            </a:r>
            <a:r>
              <a:rPr lang="en-US" altLang="zh-CN" sz="2800" dirty="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Arial" panose="020B0604020202020204" pitchFamily="34" charset="0"/>
                <a:sym typeface="Wingdings" pitchFamily="2" charset="2"/>
              </a:rPr>
              <a:t>look</a:t>
            </a:r>
            <a:r>
              <a:rPr lang="zh-CN" altLang="en-US" sz="2800" dirty="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Arial" panose="020B0604020202020204" pitchFamily="34" charset="0"/>
                <a:sym typeface="Wingdings" pitchFamily="2" charset="2"/>
              </a:rPr>
              <a:t> </a:t>
            </a:r>
            <a:r>
              <a:rPr lang="en-US" altLang="zh-CN" sz="2800" dirty="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Arial" panose="020B0604020202020204" pitchFamily="34" charset="0"/>
                <a:sym typeface="Wingdings" pitchFamily="2" charset="2"/>
              </a:rPr>
              <a:t>at</a:t>
            </a:r>
            <a:r>
              <a:rPr lang="zh-CN" altLang="en-US" sz="2800" dirty="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Arial" panose="020B0604020202020204" pitchFamily="34" charset="0"/>
                <a:sym typeface="Wingdings" pitchFamily="2" charset="2"/>
              </a:rPr>
              <a:t> </a:t>
            </a:r>
            <a:r>
              <a:rPr lang="en-US" altLang="zh-CN" sz="2800" dirty="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Arial" panose="020B0604020202020204" pitchFamily="34" charset="0"/>
                <a:sym typeface="Wingdings" pitchFamily="2" charset="2"/>
              </a:rPr>
              <a:t>the</a:t>
            </a:r>
            <a:r>
              <a:rPr lang="zh-CN" altLang="en-US" sz="2800" dirty="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Arial" panose="020B0604020202020204" pitchFamily="34" charset="0"/>
                <a:sym typeface="Wingdings" pitchFamily="2" charset="2"/>
              </a:rPr>
              <a:t> </a:t>
            </a:r>
            <a:r>
              <a:rPr lang="en-US" altLang="zh-CN" sz="2800" dirty="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Arial" panose="020B0604020202020204" pitchFamily="34" charset="0"/>
                <a:sym typeface="Wingdings" pitchFamily="2" charset="2"/>
              </a:rPr>
              <a:t>exemplars</a:t>
            </a:r>
            <a:r>
              <a:rPr lang="zh-CN" altLang="en-US" sz="2800" dirty="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Arial" panose="020B0604020202020204" pitchFamily="34" charset="0"/>
                <a:sym typeface="Wingdings" pitchFamily="2" charset="2"/>
              </a:rPr>
              <a:t> </a:t>
            </a:r>
            <a:r>
              <a:rPr lang="en-US" altLang="zh-CN" sz="2800" dirty="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Arial" panose="020B0604020202020204" pitchFamily="34" charset="0"/>
                <a:sym typeface="Wingdings" pitchFamily="2" charset="2"/>
              </a:rPr>
              <a:t>of</a:t>
            </a:r>
            <a:r>
              <a:rPr lang="zh-CN" altLang="en-US" sz="2800" dirty="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Arial" panose="020B0604020202020204" pitchFamily="34" charset="0"/>
                <a:sym typeface="Wingdings" pitchFamily="2" charset="2"/>
              </a:rPr>
              <a:t> </a:t>
            </a:r>
            <a:r>
              <a:rPr lang="en-US" altLang="zh-CN" sz="2800" dirty="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Arial" panose="020B0604020202020204" pitchFamily="34" charset="0"/>
                <a:sym typeface="Wingdings" pitchFamily="2" charset="2"/>
              </a:rPr>
              <a:t>Assessment</a:t>
            </a:r>
            <a:r>
              <a:rPr lang="zh-CN" altLang="en-US" sz="2800" dirty="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Arial" panose="020B0604020202020204" pitchFamily="34" charset="0"/>
                <a:sym typeface="Wingdings" pitchFamily="2" charset="2"/>
              </a:rPr>
              <a:t> </a:t>
            </a:r>
            <a:r>
              <a:rPr lang="en-US" altLang="zh-CN" sz="2800" dirty="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Arial" panose="020B0604020202020204" pitchFamily="34" charset="0"/>
                <a:sym typeface="Wingdings" pitchFamily="2" charset="2"/>
              </a:rPr>
              <a:t>One</a:t>
            </a:r>
            <a:r>
              <a:rPr lang="zh-CN" altLang="en-US" sz="2800" dirty="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Arial" panose="020B0604020202020204" pitchFamily="34" charset="0"/>
                <a:sym typeface="Wingdings" pitchFamily="2" charset="2"/>
              </a:rPr>
              <a:t> </a:t>
            </a:r>
            <a:r>
              <a:rPr lang="en-US" altLang="zh-CN" sz="2800" dirty="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Arial" panose="020B0604020202020204" pitchFamily="34" charset="0"/>
                <a:sym typeface="Wingdings" pitchFamily="2" charset="2"/>
              </a:rPr>
              <a:t>on</a:t>
            </a:r>
            <a:r>
              <a:rPr lang="zh-CN" altLang="en-US" sz="2800" dirty="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Arial" panose="020B0604020202020204" pitchFamily="34" charset="0"/>
                <a:sym typeface="Wingdings" pitchFamily="2" charset="2"/>
              </a:rPr>
              <a:t> </a:t>
            </a:r>
            <a:r>
              <a:rPr lang="en-US" altLang="zh-CN" sz="2800" dirty="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Arial" panose="020B0604020202020204" pitchFamily="34" charset="0"/>
                <a:sym typeface="Wingdings" pitchFamily="2" charset="2"/>
              </a:rPr>
              <a:t>Moodle.</a:t>
            </a: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Use your Literature Worksheet and your </a:t>
            </a: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</a:rPr>
              <a:t>research question to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write a draft paragraph. </a:t>
            </a:r>
          </a:p>
          <a:p>
            <a:pPr marL="0" indent="0">
              <a:buNone/>
            </a:pP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2. Get feedback from the RMS Chatbot on your draft.</a:t>
            </a: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Have a conversation with the RMS Chatbot about the structure of your draft paragraph. </a:t>
            </a: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Write a ten-sentence summary of the conversation. </a:t>
            </a: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Add the summary of the conversation in the Assignment One Section of your Teams Notebook.</a:t>
            </a:r>
            <a:endParaRPr lang="en-US" altLang="zh-CN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altLang="zh-CN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altLang="zh-CN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altLang="zh-CN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94946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B77EDC-B1CD-8242-AA40-F65A99513E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4770" y="224519"/>
            <a:ext cx="8911687" cy="1280890"/>
          </a:xfrm>
        </p:spPr>
        <p:txBody>
          <a:bodyPr/>
          <a:lstStyle/>
          <a:p>
            <a:r>
              <a:rPr lang="en-US" altLang="zh-CN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Revision</a:t>
            </a:r>
            <a:endParaRPr lang="en-AU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11481E01-3BA7-8DAC-E73D-5AED6EB352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67167" y="1381124"/>
            <a:ext cx="7266894" cy="4473023"/>
          </a:xfrm>
        </p:spPr>
        <p:txBody>
          <a:bodyPr>
            <a:noAutofit/>
          </a:bodyPr>
          <a:lstStyle/>
          <a:p>
            <a:pPr lvl="1"/>
            <a:r>
              <a:rPr lang="en-US" altLang="zh-CN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Week 1 Session 1</a:t>
            </a:r>
          </a:p>
          <a:p>
            <a:pPr lvl="1"/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Week 1 Session 2</a:t>
            </a:r>
            <a:endParaRPr lang="en-US" altLang="zh-CN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96938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EAF141-2172-B431-996F-EA66C23FD5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7760" y="2321942"/>
            <a:ext cx="5625694" cy="679899"/>
          </a:xfrm>
        </p:spPr>
        <p:txBody>
          <a:bodyPr>
            <a:normAutofit fontScale="90000"/>
          </a:bodyPr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Conducting a literature review</a:t>
            </a:r>
            <a:endParaRPr lang="en-AU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C6AD25E-4E5A-C7AB-76B4-708E1F02EF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328790"/>
            <a:ext cx="5424814" cy="2747963"/>
          </a:xfrm>
        </p:spPr>
        <p:txBody>
          <a:bodyPr>
            <a:normAutofit/>
          </a:bodyPr>
          <a:lstStyle/>
          <a:p>
            <a:r>
              <a:rPr lang="en-NZ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Rowley, J., &amp; Slack, F. (2004). Conducting a literature review. </a:t>
            </a:r>
            <a:r>
              <a:rPr lang="en-NZ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Management research news</a:t>
            </a:r>
            <a:r>
              <a:rPr lang="en-NZ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-NZ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27</a:t>
            </a:r>
            <a:r>
              <a:rPr lang="en-NZ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(6), 31-39.</a:t>
            </a:r>
            <a:endParaRPr lang="en-NZ" dirty="0">
              <a:effectLst/>
              <a:latin typeface="Helvetica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67A4D8-F061-FDEE-E7F1-4651D2FC23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6189" y="0"/>
            <a:ext cx="45158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3265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>
            <a:extLst>
              <a:ext uri="{FF2B5EF4-FFF2-40B4-BE49-F238E27FC236}">
                <a16:creationId xmlns:a16="http://schemas.microsoft.com/office/drawing/2014/main" id="{93C9C4BB-30A0-83F8-6979-2ED1DF8718A6}"/>
              </a:ext>
            </a:extLst>
          </p:cNvPr>
          <p:cNvSpPr txBox="1">
            <a:spLocks noChangeArrowheads="1"/>
          </p:cNvSpPr>
          <p:nvPr/>
        </p:nvSpPr>
        <p:spPr>
          <a:xfrm>
            <a:off x="1237525" y="632009"/>
            <a:ext cx="8633571" cy="450303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5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sz="2400" b="1" dirty="0">
                <a:solidFill>
                  <a:srgbClr val="FF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Arial" panose="020B0604020202020204" pitchFamily="34" charset="0"/>
              </a:rPr>
              <a:t>Activity One</a:t>
            </a:r>
            <a:r>
              <a:rPr lang="zh-CN" altLang="en-US" sz="2400" b="1" dirty="0">
                <a:solidFill>
                  <a:srgbClr val="FF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Arial" panose="020B0604020202020204" pitchFamily="34" charset="0"/>
              </a:rPr>
              <a:t> </a:t>
            </a:r>
            <a:r>
              <a:rPr lang="en-US" altLang="zh-CN" sz="2400" b="1" dirty="0">
                <a:solidFill>
                  <a:srgbClr val="FF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Arial" panose="020B0604020202020204" pitchFamily="34" charset="0"/>
              </a:rPr>
              <a:t>(Group)</a:t>
            </a:r>
            <a:endParaRPr lang="en-AU" altLang="en-US" dirty="0">
              <a:latin typeface="Arial" panose="020B0604020202020204" pitchFamily="34" charset="0"/>
              <a:ea typeface="ヒラギノ角ゴ Pro W3" panose="020B0300000000000000" pitchFamily="34" charset="-128"/>
              <a:cs typeface="Arial" panose="020B0604020202020204" pitchFamily="34" charset="0"/>
            </a:endParaRPr>
          </a:p>
          <a:p>
            <a:pPr marL="0" indent="0">
              <a:lnSpc>
                <a:spcPct val="125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sz="2000" b="1" dirty="0">
                <a:latin typeface="Arial" panose="020B0604020202020204" pitchFamily="34" charset="0"/>
                <a:ea typeface="ヒラギノ角ゴ Pro W3" panose="020B0300000000000000" pitchFamily="34" charset="-128"/>
                <a:cs typeface="Arial" panose="020B0604020202020204" pitchFamily="34" charset="0"/>
              </a:rPr>
              <a:t>1. Group discussion around conducting a literature review:</a:t>
            </a:r>
          </a:p>
          <a:p>
            <a:pPr>
              <a:lnSpc>
                <a:spcPct val="125000"/>
              </a:lnSpc>
              <a:spcBef>
                <a:spcPts val="0"/>
              </a:spcBef>
            </a:pPr>
            <a:r>
              <a:rPr lang="en-US" altLang="zh-CN" sz="2000" dirty="0">
                <a:latin typeface="Arial" panose="020B0604020202020204" pitchFamily="34" charset="0"/>
                <a:ea typeface="ヒラギノ角ゴ Pro W3" panose="020B0300000000000000" pitchFamily="34" charset="-128"/>
                <a:cs typeface="Arial" panose="020B0604020202020204" pitchFamily="34" charset="0"/>
              </a:rPr>
              <a:t>Sitting in groups, listen to the Conducting a Literature Review Podcast</a:t>
            </a:r>
            <a:r>
              <a:rPr lang="zh-CN" altLang="en-US" sz="2000" dirty="0">
                <a:latin typeface="Arial" panose="020B0604020202020204" pitchFamily="34" charset="0"/>
                <a:ea typeface="ヒラギノ角ゴ Pro W3" panose="020B0300000000000000" pitchFamily="34" charset="-128"/>
                <a:cs typeface="Arial" panose="020B0604020202020204" pitchFamily="34" charset="0"/>
              </a:rPr>
              <a:t> </a:t>
            </a:r>
            <a:endParaRPr lang="en-US" altLang="zh-CN" sz="2000" dirty="0">
              <a:latin typeface="Arial" panose="020B0604020202020204" pitchFamily="34" charset="0"/>
              <a:ea typeface="ヒラギノ角ゴ Pro W3" panose="020B0300000000000000" pitchFamily="34" charset="-128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  <a:spcBef>
                <a:spcPts val="0"/>
              </a:spcBef>
            </a:pPr>
            <a:r>
              <a:rPr lang="en-US" altLang="zh-CN" sz="2000" dirty="0">
                <a:latin typeface="Arial" panose="020B0604020202020204" pitchFamily="34" charset="0"/>
                <a:ea typeface="ヒラギノ角ゴ Pro W3" panose="020B0300000000000000" pitchFamily="34" charset="-128"/>
                <a:cs typeface="Arial" panose="020B0604020202020204" pitchFamily="34" charset="0"/>
              </a:rPr>
              <a:t>Take some notes as an individual during the podcast</a:t>
            </a:r>
          </a:p>
          <a:p>
            <a:pPr>
              <a:lnSpc>
                <a:spcPct val="125000"/>
              </a:lnSpc>
              <a:spcBef>
                <a:spcPts val="0"/>
              </a:spcBef>
            </a:pPr>
            <a:r>
              <a:rPr lang="en-US" altLang="zh-CN" sz="2000" dirty="0">
                <a:latin typeface="Arial" panose="020B0604020202020204" pitchFamily="34" charset="0"/>
                <a:ea typeface="ヒラギノ角ゴ Pro W3" panose="020B0300000000000000" pitchFamily="34" charset="-128"/>
                <a:cs typeface="Arial" panose="020B0604020202020204" pitchFamily="34" charset="0"/>
              </a:rPr>
              <a:t>At the end of the podcast, have a group discussion about how to conduct a literature review</a:t>
            </a:r>
          </a:p>
          <a:p>
            <a:pPr>
              <a:lnSpc>
                <a:spcPct val="125000"/>
              </a:lnSpc>
              <a:spcBef>
                <a:spcPts val="0"/>
              </a:spcBef>
            </a:pPr>
            <a:r>
              <a:rPr lang="en-US" altLang="zh-CN" sz="2000" dirty="0">
                <a:latin typeface="Arial" panose="020B0604020202020204" pitchFamily="34" charset="0"/>
                <a:ea typeface="ヒラギノ角ゴ Pro W3" panose="020B0300000000000000" pitchFamily="34" charset="-128"/>
                <a:cs typeface="Arial" panose="020B0604020202020204" pitchFamily="34" charset="0"/>
              </a:rPr>
              <a:t>Select a team member to present a summary of your discussion to the class </a:t>
            </a:r>
          </a:p>
        </p:txBody>
      </p:sp>
    </p:spTree>
    <p:extLst>
      <p:ext uri="{BB962C8B-B14F-4D97-AF65-F5344CB8AC3E}">
        <p14:creationId xmlns:p14="http://schemas.microsoft.com/office/powerpoint/2010/main" val="1368663339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85" name="Rectangle 5">
            <a:extLst>
              <a:ext uri="{FF2B5EF4-FFF2-40B4-BE49-F238E27FC236}">
                <a16:creationId xmlns:a16="http://schemas.microsoft.com/office/drawing/2014/main" id="{E3635AB3-6134-EF4F-954E-CDEA56CFB99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355878" y="599282"/>
            <a:ext cx="8310426" cy="935038"/>
          </a:xfrm>
        </p:spPr>
        <p:txBody>
          <a:bodyPr>
            <a:normAutofit/>
          </a:bodyPr>
          <a:lstStyle/>
          <a:p>
            <a:r>
              <a:rPr lang="en-US" altLang="zh-CN" b="1" dirty="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Arial" panose="020B0604020202020204" pitchFamily="34" charset="0"/>
              </a:rPr>
              <a:t>Writing a literature review</a:t>
            </a:r>
            <a:endParaRPr lang="en-US" altLang="en-US" b="1" dirty="0">
              <a:solidFill>
                <a:schemeClr val="tx1"/>
              </a:solidFill>
              <a:latin typeface="Arial" panose="020B0604020202020204" pitchFamily="34" charset="0"/>
              <a:ea typeface="ヒラギノ角ゴ Pro W3" panose="020B0300000000000000" pitchFamily="34" charset="-128"/>
              <a:cs typeface="Arial" panose="020B0604020202020204" pitchFamily="34" charset="0"/>
            </a:endParaRPr>
          </a:p>
        </p:txBody>
      </p:sp>
      <p:sp>
        <p:nvSpPr>
          <p:cNvPr id="15363" name="Rectangle 7">
            <a:extLst>
              <a:ext uri="{FF2B5EF4-FFF2-40B4-BE49-F238E27FC236}">
                <a16:creationId xmlns:a16="http://schemas.microsoft.com/office/drawing/2014/main" id="{063053B2-E4CB-634B-ADDC-4BF2E076FB9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355878" y="1559329"/>
            <a:ext cx="9811991" cy="3993189"/>
          </a:xfrm>
        </p:spPr>
        <p:txBody>
          <a:bodyPr anchor="ctr">
            <a:noAutofit/>
          </a:bodyPr>
          <a:lstStyle/>
          <a:p>
            <a:pPr marL="0" indent="0">
              <a:buNone/>
            </a:pPr>
            <a:r>
              <a:rPr lang="en-NZ" altLang="zh-CN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Aim:</a:t>
            </a:r>
          </a:p>
          <a:p>
            <a:r>
              <a:rPr lang="en-NZ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this topic, you will learn how to write an academic literature review</a:t>
            </a:r>
          </a:p>
          <a:p>
            <a:pPr marL="0" indent="0">
              <a:buNone/>
            </a:pPr>
            <a:r>
              <a:rPr lang="en-NZ" altLang="zh-CN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Objectives:</a:t>
            </a:r>
          </a:p>
          <a:p>
            <a:pPr fontAlgn="base"/>
            <a:r>
              <a:rPr lang="en-NZ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Examine how to write academic articles</a:t>
            </a:r>
          </a:p>
          <a:p>
            <a:pPr fontAlgn="base"/>
            <a:r>
              <a:rPr lang="en-NZ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Examine how to write a literature review</a:t>
            </a:r>
          </a:p>
          <a:p>
            <a:pPr fontAlgn="base"/>
            <a:r>
              <a:rPr lang="en-NZ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Start writing 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</a:t>
            </a:r>
            <a:r>
              <a:rPr lang="en-NZ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literature review for Assignment One. </a:t>
            </a:r>
            <a:endParaRPr lang="en-NZ" altLang="zh-CN" b="1" i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4951046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08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08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3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53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53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53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53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53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0885" grpId="0"/>
      <p:bldP spid="1536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85" name="Rectangle 5">
            <a:extLst>
              <a:ext uri="{FF2B5EF4-FFF2-40B4-BE49-F238E27FC236}">
                <a16:creationId xmlns:a16="http://schemas.microsoft.com/office/drawing/2014/main" id="{E3635AB3-6134-EF4F-954E-CDEA56CFB99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25372" y="345894"/>
            <a:ext cx="8310426" cy="935038"/>
          </a:xfrm>
        </p:spPr>
        <p:txBody>
          <a:bodyPr>
            <a:normAutofit/>
          </a:bodyPr>
          <a:lstStyle/>
          <a:p>
            <a:r>
              <a:rPr lang="en-NZ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What is a Literature Review?</a:t>
            </a:r>
            <a:endParaRPr lang="en-US" altLang="en-US" b="1" dirty="0">
              <a:solidFill>
                <a:schemeClr val="tx1"/>
              </a:solidFill>
              <a:latin typeface="Arial" panose="020B0604020202020204" pitchFamily="34" charset="0"/>
              <a:ea typeface="ヒラギノ角ゴ Pro W3" panose="020B0300000000000000" pitchFamily="34" charset="-128"/>
              <a:cs typeface="Arial" panose="020B0604020202020204" pitchFamily="34" charset="0"/>
            </a:endParaRPr>
          </a:p>
        </p:txBody>
      </p:sp>
      <p:sp>
        <p:nvSpPr>
          <p:cNvPr id="15363" name="Rectangle 7">
            <a:extLst>
              <a:ext uri="{FF2B5EF4-FFF2-40B4-BE49-F238E27FC236}">
                <a16:creationId xmlns:a16="http://schemas.microsoft.com/office/drawing/2014/main" id="{063053B2-E4CB-634B-ADDC-4BF2E076FB9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025372" y="2239399"/>
            <a:ext cx="9811991" cy="3993189"/>
          </a:xfrm>
        </p:spPr>
        <p:txBody>
          <a:bodyPr anchor="ctr">
            <a:noAutofit/>
          </a:bodyPr>
          <a:lstStyle/>
          <a:p>
            <a:r>
              <a:rPr lang="en-NZ" altLang="zh-CN" dirty="0">
                <a:latin typeface="Arial" panose="020B0604020202020204" pitchFamily="34" charset="0"/>
                <a:cs typeface="Arial" panose="020B0604020202020204" pitchFamily="34" charset="0"/>
              </a:rPr>
              <a:t>Literature reviews are used to </a:t>
            </a:r>
            <a:r>
              <a:rPr lang="en-NZ" altLang="zh-CN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explore past research findings to direct and improve future research</a:t>
            </a:r>
            <a:r>
              <a:rPr lang="en-US" altLang="zh-CN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NZ" altLang="zh-CN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NZ" altLang="zh-CN" dirty="0">
                <a:latin typeface="Arial" panose="020B0604020202020204" pitchFamily="34" charset="0"/>
                <a:cs typeface="Arial" panose="020B0604020202020204" pitchFamily="34" charset="0"/>
              </a:rPr>
              <a:t>It can also provide a list of important variables, or the things you are measuring or collecting data on, to guide your study</a:t>
            </a:r>
          </a:p>
          <a:p>
            <a:r>
              <a:rPr lang="en-NZ" altLang="zh-CN" dirty="0">
                <a:latin typeface="Arial" panose="020B0604020202020204" pitchFamily="34" charset="0"/>
                <a:cs typeface="Arial" panose="020B0604020202020204" pitchFamily="34" charset="0"/>
              </a:rPr>
              <a:t>It can also help situate a study within a theoretical perspective</a:t>
            </a:r>
          </a:p>
          <a:p>
            <a:r>
              <a:rPr lang="en-NZ" altLang="zh-CN" dirty="0">
                <a:latin typeface="Arial" panose="020B0604020202020204" pitchFamily="34" charset="0"/>
                <a:cs typeface="Arial" panose="020B0604020202020204" pitchFamily="34" charset="0"/>
              </a:rPr>
              <a:t>A literature review is not an essay</a:t>
            </a:r>
          </a:p>
          <a:p>
            <a:r>
              <a:rPr lang="en-NZ" altLang="zh-CN" dirty="0">
                <a:latin typeface="Arial" panose="020B0604020202020204" pitchFamily="34" charset="0"/>
                <a:cs typeface="Arial" panose="020B0604020202020204" pitchFamily="34" charset="0"/>
              </a:rPr>
              <a:t>When writing the literature review, </a:t>
            </a:r>
            <a:r>
              <a:rPr lang="en-NZ" altLang="zh-CN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avoid describing a study one-by-one</a:t>
            </a:r>
            <a:r>
              <a:rPr lang="en-NZ" altLang="zh-CN" dirty="0">
                <a:latin typeface="Arial" panose="020B0604020202020204" pitchFamily="34" charset="0"/>
                <a:cs typeface="Arial" panose="020B0604020202020204" pitchFamily="34" charset="0"/>
              </a:rPr>
              <a:t>. It is about </a:t>
            </a:r>
            <a:r>
              <a:rPr lang="en-NZ" altLang="zh-CN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critically</a:t>
            </a:r>
            <a:r>
              <a:rPr lang="en-NZ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 analysing the knowledge of the topic/issue/subject (to compare and contrast) </a:t>
            </a:r>
          </a:p>
          <a:p>
            <a:endParaRPr lang="en-NZ" altLang="zh-CN" b="1" dirty="0">
              <a:latin typeface="Bradley Hand ITC" panose="03070402050302030203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1517219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08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08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3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53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53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53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53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0885" grpId="0"/>
      <p:bldP spid="1536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85" name="Rectangle 5">
            <a:extLst>
              <a:ext uri="{FF2B5EF4-FFF2-40B4-BE49-F238E27FC236}">
                <a16:creationId xmlns:a16="http://schemas.microsoft.com/office/drawing/2014/main" id="{E3635AB3-6134-EF4F-954E-CDEA56CFB99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01642" y="599282"/>
            <a:ext cx="8310426" cy="935038"/>
          </a:xfrm>
        </p:spPr>
        <p:txBody>
          <a:bodyPr>
            <a:normAutofit/>
          </a:bodyPr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Why</a:t>
            </a:r>
            <a:r>
              <a:rPr lang="zh-CN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write</a:t>
            </a:r>
            <a:r>
              <a:rPr lang="zh-CN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zh-CN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literature</a:t>
            </a:r>
            <a:r>
              <a:rPr lang="zh-CN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review?</a:t>
            </a:r>
            <a:endParaRPr lang="en-US" altLang="en-US" b="1" dirty="0">
              <a:solidFill>
                <a:schemeClr val="tx1"/>
              </a:solidFill>
              <a:latin typeface="Arial" panose="020B0604020202020204" pitchFamily="34" charset="0"/>
              <a:ea typeface="ヒラギノ角ゴ Pro W3" panose="020B0300000000000000" pitchFamily="34" charset="-128"/>
              <a:cs typeface="Arial" panose="020B0604020202020204" pitchFamily="34" charset="0"/>
            </a:endParaRPr>
          </a:p>
        </p:txBody>
      </p:sp>
      <p:sp>
        <p:nvSpPr>
          <p:cNvPr id="15363" name="Rectangle 7">
            <a:extLst>
              <a:ext uri="{FF2B5EF4-FFF2-40B4-BE49-F238E27FC236}">
                <a16:creationId xmlns:a16="http://schemas.microsoft.com/office/drawing/2014/main" id="{063053B2-E4CB-634B-ADDC-4BF2E076FB9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201642" y="1534320"/>
            <a:ext cx="9811991" cy="3993189"/>
          </a:xfrm>
        </p:spPr>
        <p:txBody>
          <a:bodyPr anchor="ctr">
            <a:noAutofit/>
          </a:bodyPr>
          <a:lstStyle/>
          <a:p>
            <a:r>
              <a:rPr lang="en-NZ" altLang="zh-CN">
                <a:latin typeface="Arial" panose="020B0604020202020204" pitchFamily="34" charset="0"/>
                <a:cs typeface="Arial" panose="020B0604020202020204" pitchFamily="34" charset="0"/>
              </a:rPr>
              <a:t>Determine what has already been written on a topic</a:t>
            </a:r>
          </a:p>
          <a:p>
            <a:r>
              <a:rPr lang="en-NZ" altLang="zh-CN">
                <a:latin typeface="Arial" panose="020B0604020202020204" pitchFamily="34" charset="0"/>
                <a:cs typeface="Arial" panose="020B0604020202020204" pitchFamily="34" charset="0"/>
              </a:rPr>
              <a:t>Provided an </a:t>
            </a:r>
            <a:r>
              <a:rPr lang="en-NZ" altLang="zh-CN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overview of key concepts</a:t>
            </a:r>
          </a:p>
          <a:p>
            <a:r>
              <a:rPr lang="en-NZ" altLang="zh-CN">
                <a:latin typeface="Arial" panose="020B0604020202020204" pitchFamily="34" charset="0"/>
                <a:cs typeface="Arial" panose="020B0604020202020204" pitchFamily="34" charset="0"/>
              </a:rPr>
              <a:t>Identify </a:t>
            </a:r>
            <a:r>
              <a:rPr lang="en-NZ" altLang="zh-CN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major relationships </a:t>
            </a:r>
            <a:r>
              <a:rPr lang="en-NZ" altLang="zh-CN">
                <a:latin typeface="Arial" panose="020B0604020202020204" pitchFamily="34" charset="0"/>
                <a:cs typeface="Arial" panose="020B0604020202020204" pitchFamily="34" charset="0"/>
              </a:rPr>
              <a:t>or patterns </a:t>
            </a:r>
          </a:p>
          <a:p>
            <a:r>
              <a:rPr lang="en-NZ" altLang="zh-CN">
                <a:latin typeface="Arial" panose="020B0604020202020204" pitchFamily="34" charset="0"/>
                <a:cs typeface="Arial" panose="020B0604020202020204" pitchFamily="34" charset="0"/>
              </a:rPr>
              <a:t>Identify </a:t>
            </a:r>
            <a:r>
              <a:rPr lang="en-US" altLang="zh-CN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strengths</a:t>
            </a:r>
            <a:r>
              <a:rPr lang="en-NZ" altLang="zh-CN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weaknesses</a:t>
            </a:r>
          </a:p>
          <a:p>
            <a:r>
              <a:rPr lang="en-NZ" altLang="zh-CN">
                <a:latin typeface="Arial" panose="020B0604020202020204" pitchFamily="34" charset="0"/>
                <a:cs typeface="Arial" panose="020B0604020202020204" pitchFamily="34" charset="0"/>
              </a:rPr>
              <a:t>Identify any</a:t>
            </a:r>
            <a:r>
              <a:rPr lang="en-NZ" altLang="zh-CN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gaps</a:t>
            </a:r>
            <a:r>
              <a:rPr lang="en-NZ" altLang="zh-CN">
                <a:latin typeface="Arial" panose="020B0604020202020204" pitchFamily="34" charset="0"/>
                <a:cs typeface="Arial" panose="020B0604020202020204" pitchFamily="34" charset="0"/>
              </a:rPr>
              <a:t> in the research</a:t>
            </a:r>
          </a:p>
          <a:p>
            <a:r>
              <a:rPr lang="en-NZ" altLang="zh-CN">
                <a:latin typeface="Arial" panose="020B0604020202020204" pitchFamily="34" charset="0"/>
                <a:cs typeface="Arial" panose="020B0604020202020204" pitchFamily="34" charset="0"/>
              </a:rPr>
              <a:t>Identify any </a:t>
            </a:r>
            <a:r>
              <a:rPr lang="en-NZ" altLang="zh-CN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conflicting evidence</a:t>
            </a:r>
          </a:p>
          <a:p>
            <a:r>
              <a:rPr lang="en-NZ" altLang="zh-CN">
                <a:latin typeface="Arial" panose="020B0604020202020204" pitchFamily="34" charset="0"/>
                <a:cs typeface="Arial" panose="020B0604020202020204" pitchFamily="34" charset="0"/>
              </a:rPr>
              <a:t>Provide a solid background to a research paper’s investigation </a:t>
            </a:r>
          </a:p>
        </p:txBody>
      </p:sp>
    </p:spTree>
    <p:extLst>
      <p:ext uri="{BB962C8B-B14F-4D97-AF65-F5344CB8AC3E}">
        <p14:creationId xmlns:p14="http://schemas.microsoft.com/office/powerpoint/2010/main" val="2585568165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08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08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3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53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53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53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53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53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6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53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0885" grpId="0"/>
      <p:bldP spid="1536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85" name="Rectangle 5">
            <a:extLst>
              <a:ext uri="{FF2B5EF4-FFF2-40B4-BE49-F238E27FC236}">
                <a16:creationId xmlns:a16="http://schemas.microsoft.com/office/drawing/2014/main" id="{E3635AB3-6134-EF4F-954E-CDEA56CFB99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12659" y="665383"/>
            <a:ext cx="8310426" cy="935038"/>
          </a:xfrm>
        </p:spPr>
        <p:txBody>
          <a:bodyPr>
            <a:normAutofit/>
          </a:bodyPr>
          <a:lstStyle/>
          <a:p>
            <a:r>
              <a:rPr lang="en-NZ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Journal articles</a:t>
            </a:r>
            <a:endParaRPr lang="en-US" altLang="en-US" b="1" dirty="0">
              <a:solidFill>
                <a:schemeClr val="tx1"/>
              </a:solidFill>
              <a:latin typeface="Arial" panose="020B0604020202020204" pitchFamily="34" charset="0"/>
              <a:ea typeface="ヒラギノ角ゴ Pro W3" panose="020B0300000000000000" pitchFamily="34" charset="-128"/>
              <a:cs typeface="Arial" panose="020B0604020202020204" pitchFamily="34" charset="0"/>
            </a:endParaRPr>
          </a:p>
        </p:txBody>
      </p:sp>
      <p:sp>
        <p:nvSpPr>
          <p:cNvPr id="15363" name="Rectangle 7">
            <a:extLst>
              <a:ext uri="{FF2B5EF4-FFF2-40B4-BE49-F238E27FC236}">
                <a16:creationId xmlns:a16="http://schemas.microsoft.com/office/drawing/2014/main" id="{063053B2-E4CB-634B-ADDC-4BF2E076FB9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322828" y="1974994"/>
            <a:ext cx="9811991" cy="3993189"/>
          </a:xfrm>
        </p:spPr>
        <p:txBody>
          <a:bodyPr anchor="ctr">
            <a:noAutofit/>
          </a:bodyPr>
          <a:lstStyle/>
          <a:p>
            <a:r>
              <a:rPr lang="en-NZ" altLang="zh-CN" dirty="0">
                <a:latin typeface="Arial"/>
                <a:ea typeface="幼圆"/>
                <a:cs typeface="Arial"/>
              </a:rPr>
              <a:t>Articles in scholarly and research journals should form </a:t>
            </a:r>
            <a:r>
              <a:rPr lang="en-NZ" altLang="zh-CN" dirty="0">
                <a:solidFill>
                  <a:srgbClr val="FF0000"/>
                </a:solidFill>
                <a:latin typeface="Arial"/>
                <a:ea typeface="幼圆"/>
                <a:cs typeface="Arial"/>
              </a:rPr>
              <a:t>the core of the literature review</a:t>
            </a:r>
            <a:r>
              <a:rPr lang="en-NZ" altLang="zh-CN" dirty="0">
                <a:latin typeface="Arial"/>
                <a:ea typeface="幼圆"/>
                <a:cs typeface="Arial"/>
              </a:rPr>
              <a:t>. </a:t>
            </a:r>
            <a:endParaRPr lang="en-NZ" altLang="zh-CN" dirty="0">
              <a:latin typeface="Arial" panose="020B0604020202020204" pitchFamily="34" charset="0"/>
              <a:ea typeface="幼圆"/>
              <a:cs typeface="Arial" panose="020B0604020202020204" pitchFamily="34" charset="0"/>
            </a:endParaRPr>
          </a:p>
          <a:p>
            <a:r>
              <a:rPr lang="en-NZ" altLang="zh-CN" dirty="0">
                <a:latin typeface="Arial"/>
                <a:ea typeface="幼圆"/>
                <a:cs typeface="Arial"/>
              </a:rPr>
              <a:t>Most such articles will be written by researchers. </a:t>
            </a:r>
            <a:endParaRPr lang="en-NZ" altLang="zh-CN" dirty="0">
              <a:latin typeface="Arial" panose="020B0604020202020204" pitchFamily="34" charset="0"/>
              <a:ea typeface="幼圆"/>
              <a:cs typeface="Arial" panose="020B0604020202020204" pitchFamily="34" charset="0"/>
            </a:endParaRPr>
          </a:p>
          <a:p>
            <a:r>
              <a:rPr lang="en-NZ" altLang="zh-CN" dirty="0">
                <a:latin typeface="Arial"/>
                <a:ea typeface="幼圆"/>
                <a:cs typeface="Arial"/>
              </a:rPr>
              <a:t>They will include a literature review, a discussion of the research methodology, an analysis of results, and focused statements of conclusions and recommendations. </a:t>
            </a:r>
            <a:endParaRPr lang="en-NZ" altLang="zh-CN" dirty="0">
              <a:latin typeface="Arial" panose="020B0604020202020204" pitchFamily="34" charset="0"/>
              <a:ea typeface="幼圆"/>
              <a:cs typeface="Arial" panose="020B0604020202020204" pitchFamily="34" charset="0"/>
            </a:endParaRPr>
          </a:p>
          <a:p>
            <a:r>
              <a:rPr lang="en-NZ" altLang="zh-CN" dirty="0">
                <a:latin typeface="Arial"/>
                <a:ea typeface="幼圆"/>
                <a:cs typeface="Arial"/>
              </a:rPr>
              <a:t>These articles are designed to record and distil systematically researched knowledge in the area, and have typically been </a:t>
            </a:r>
            <a:r>
              <a:rPr lang="en-NZ" altLang="zh-CN" dirty="0">
                <a:solidFill>
                  <a:srgbClr val="FF0000"/>
                </a:solidFill>
                <a:latin typeface="Arial"/>
                <a:ea typeface="幼圆"/>
                <a:cs typeface="Arial"/>
              </a:rPr>
              <a:t>peer</a:t>
            </a:r>
            <a:r>
              <a:rPr lang="en-US" altLang="zh-CN" dirty="0">
                <a:solidFill>
                  <a:srgbClr val="FF0000"/>
                </a:solidFill>
                <a:latin typeface="Arial"/>
                <a:ea typeface="幼圆"/>
                <a:cs typeface="Arial"/>
              </a:rPr>
              <a:t>-review</a:t>
            </a:r>
            <a:r>
              <a:rPr lang="en-NZ" altLang="zh-CN" dirty="0">
                <a:solidFill>
                  <a:srgbClr val="FF0000"/>
                </a:solidFill>
                <a:latin typeface="Arial"/>
                <a:ea typeface="幼圆"/>
                <a:cs typeface="Arial"/>
              </a:rPr>
              <a:t>ed </a:t>
            </a:r>
            <a:r>
              <a:rPr lang="en-NZ" altLang="zh-CN" dirty="0">
                <a:latin typeface="Arial"/>
                <a:ea typeface="幼圆"/>
                <a:cs typeface="Arial"/>
              </a:rPr>
              <a:t>prior to acceptance for publication.</a:t>
            </a:r>
          </a:p>
        </p:txBody>
      </p:sp>
    </p:spTree>
    <p:extLst>
      <p:ext uri="{BB962C8B-B14F-4D97-AF65-F5344CB8AC3E}">
        <p14:creationId xmlns:p14="http://schemas.microsoft.com/office/powerpoint/2010/main" val="2666623134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08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08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3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53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53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53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0885" grpId="0"/>
      <p:bldP spid="15363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B248672FE62F947B7BE927AAAD9438F" ma:contentTypeVersion="7" ma:contentTypeDescription="Create a new document." ma:contentTypeScope="" ma:versionID="890ec276630014ba019d93e4949ec154">
  <xsd:schema xmlns:xsd="http://www.w3.org/2001/XMLSchema" xmlns:xs="http://www.w3.org/2001/XMLSchema" xmlns:p="http://schemas.microsoft.com/office/2006/metadata/properties" xmlns:ns2="4886ec30-6380-423d-a367-382604d25297" targetNamespace="http://schemas.microsoft.com/office/2006/metadata/properties" ma:root="true" ma:fieldsID="5441a7bf432f10265afeb1e1ae794e7e" ns2:_="">
    <xsd:import namespace="4886ec30-6380-423d-a367-382604d2529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MediaServiceGenerationTime" minOccurs="0"/>
                <xsd:element ref="ns2:MediaServiceEventHashCode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86ec30-6380-423d-a367-382604d2529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4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4AE04FC-8B6A-4130-A801-FE7EDF8F0C42}">
  <ds:schemaRefs>
    <ds:schemaRef ds:uri="6ffe0d3e-c221-4ac6-9b80-7418f7389f61"/>
    <ds:schemaRef ds:uri="cfe882e3-4988-4cd4-8977-f6a8723b9aaa"/>
    <ds:schemaRef ds:uri="d866a0c6-4637-4f24-b28a-79c39dfe246e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  <ds:schemaRef ds:uri="83de4d5a-6289-4d5e-b35a-f851eef32787"/>
    <ds:schemaRef ds:uri="94b2703a-3f3b-49eb-81e7-ba472649261f"/>
  </ds:schemaRefs>
</ds:datastoreItem>
</file>

<file path=customXml/itemProps2.xml><?xml version="1.0" encoding="utf-8"?>
<ds:datastoreItem xmlns:ds="http://schemas.openxmlformats.org/officeDocument/2006/customXml" ds:itemID="{0D7B21E5-1C96-43CD-9A6B-A9A96226B5C6}"/>
</file>

<file path=customXml/itemProps3.xml><?xml version="1.0" encoding="utf-8"?>
<ds:datastoreItem xmlns:ds="http://schemas.openxmlformats.org/officeDocument/2006/customXml" ds:itemID="{CAD70439-1540-4A85-BDEA-562FFB89AF8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733</TotalTime>
  <Words>1018</Words>
  <Application>Microsoft Macintosh PowerPoint</Application>
  <PresentationFormat>Widescreen</PresentationFormat>
  <Paragraphs>118</Paragraphs>
  <Slides>20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9" baseType="lpstr">
      <vt:lpstr>等线</vt:lpstr>
      <vt:lpstr>Aptos</vt:lpstr>
      <vt:lpstr>Aptos Display</vt:lpstr>
      <vt:lpstr>Arial</vt:lpstr>
      <vt:lpstr>Bradley Hand ITC</vt:lpstr>
      <vt:lpstr>Gill Sans</vt:lpstr>
      <vt:lpstr>Helvetica</vt:lpstr>
      <vt:lpstr>Tahoma</vt:lpstr>
      <vt:lpstr>Office Theme</vt:lpstr>
      <vt:lpstr>AM802002 Research and Enquiry</vt:lpstr>
      <vt:lpstr>In this lecture:</vt:lpstr>
      <vt:lpstr>Revision</vt:lpstr>
      <vt:lpstr>Conducting a literature review</vt:lpstr>
      <vt:lpstr>PowerPoint Presentation</vt:lpstr>
      <vt:lpstr>Writing a literature review</vt:lpstr>
      <vt:lpstr>What is a Literature Review?</vt:lpstr>
      <vt:lpstr>Why write a literature review?</vt:lpstr>
      <vt:lpstr>Journal articles</vt:lpstr>
      <vt:lpstr>A good book</vt:lpstr>
      <vt:lpstr>Web sources</vt:lpstr>
      <vt:lpstr>Organising your thoughts</vt:lpstr>
      <vt:lpstr>Organising your thoughts</vt:lpstr>
      <vt:lpstr>Drawing Together the Literature Review</vt:lpstr>
      <vt:lpstr>Drawing Together the Literature Review</vt:lpstr>
      <vt:lpstr>Sample paragraph of a literature review</vt:lpstr>
      <vt:lpstr>Downloading Zotero</vt:lpstr>
      <vt:lpstr>Critically reviewing literature</vt:lpstr>
      <vt:lpstr>PowerPoint Presentation</vt:lpstr>
      <vt:lpstr>Self-study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Jishuo Sun</dc:creator>
  <cp:lastModifiedBy>varun bhardwaj</cp:lastModifiedBy>
  <cp:revision>10</cp:revision>
  <dcterms:created xsi:type="dcterms:W3CDTF">2021-09-12T02:15:48Z</dcterms:created>
  <dcterms:modified xsi:type="dcterms:W3CDTF">2024-10-04T04:00:00Z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0x010100FB248672FE62F947B7BE927AAAD9438F</vt:lpwstr>
  </property>
  <property fmtid="{D5CDD505-2E9C-101B-9397-08002B2CF9AE}" pid="3" name="MediaServiceImageTags">
    <vt:lpwstr/>
  </property>
</Properties>
</file>